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1" r:id="rId1"/>
  </p:sldMasterIdLst>
  <p:notesMasterIdLst>
    <p:notesMasterId r:id="rId32"/>
  </p:notesMasterIdLst>
  <p:handoutMasterIdLst>
    <p:handoutMasterId r:id="rId33"/>
  </p:handoutMasterIdLst>
  <p:sldIdLst>
    <p:sldId id="455" r:id="rId2"/>
    <p:sldId id="515" r:id="rId3"/>
    <p:sldId id="514" r:id="rId4"/>
    <p:sldId id="458" r:id="rId5"/>
    <p:sldId id="452" r:id="rId6"/>
    <p:sldId id="453" r:id="rId7"/>
    <p:sldId id="454" r:id="rId8"/>
    <p:sldId id="421" r:id="rId9"/>
    <p:sldId id="422" r:id="rId10"/>
    <p:sldId id="487" r:id="rId11"/>
    <p:sldId id="492" r:id="rId12"/>
    <p:sldId id="493" r:id="rId13"/>
    <p:sldId id="494" r:id="rId14"/>
    <p:sldId id="495" r:id="rId15"/>
    <p:sldId id="488" r:id="rId16"/>
    <p:sldId id="496" r:id="rId17"/>
    <p:sldId id="497" r:id="rId18"/>
    <p:sldId id="489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16" r:id="rId28"/>
    <p:sldId id="490" r:id="rId29"/>
    <p:sldId id="491" r:id="rId30"/>
    <p:sldId id="477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08BBC"/>
    <a:srgbClr val="0B0BFF"/>
    <a:srgbClr val="000099"/>
    <a:srgbClr val="000066"/>
    <a:srgbClr val="3333FF"/>
    <a:srgbClr val="0033CC"/>
    <a:srgbClr val="0000CC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5439" autoAdjust="0"/>
  </p:normalViewPr>
  <p:slideViewPr>
    <p:cSldViewPr>
      <p:cViewPr varScale="1">
        <p:scale>
          <a:sx n="65" d="100"/>
          <a:sy n="65" d="100"/>
        </p:scale>
        <p:origin x="139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74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fld id="{8DBA49A0-A2B1-4AA0-B86A-ABF74BAE459E}" type="datetime1">
              <a:rPr lang="en-US"/>
              <a:pPr/>
              <a:t>5/22/2020</a:t>
            </a:fld>
            <a:endParaRPr lang="en-US"/>
          </a:p>
        </p:txBody>
      </p:sp>
      <p:sp>
        <p:nvSpPr>
          <p:cNvPr id="30724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5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0E00787-5F6A-489B-A0F2-0D83BF00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fld id="{A2366393-F333-4A55-8A2E-9A85C1A85C2D}" type="datetime1">
              <a:rPr lang="en-US"/>
              <a:pPr/>
              <a:t>5/22/2020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yes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F933171-8973-4CAD-A5F5-84BC0B9CE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9467-5C4C-AE47-BE64-302EE917FB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Step 1, 4 and 5: The mid-tone colour indicates that these contain projections also for the baseline year.</a:t>
            </a:r>
          </a:p>
          <a:p>
            <a:r>
              <a:rPr lang="en-GB"/>
              <a:t>Step 6 and 7: The green colour indicates that this is performed for the low carbon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6F67D-2B4B-4B4E-BAA5-889B650B3FF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Tahoma" pitchFamily="34" charset="0"/>
                <a:cs typeface="Tahoma" pitchFamily="34" charset="0"/>
              </a:rPr>
              <a:t>In step 2 and 4: The turquoise boxes indicates information taken from previous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59855-E452-4C72-A1F6-65B78D0A03B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6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Tahoma" pitchFamily="34" charset="0"/>
                <a:cs typeface="Tahoma" pitchFamily="34" charset="0"/>
              </a:rPr>
              <a:t>In step 2 and 4: The turquoise boxes indicates information taken from previous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59855-E452-4C72-A1F6-65B78D0A03B4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20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Tahoma" pitchFamily="34" charset="0"/>
                <a:cs typeface="Tahoma" pitchFamily="34" charset="0"/>
              </a:rPr>
              <a:t>In step 2 and 4: The turquoise boxes indicates information taken from previous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59855-E452-4C72-A1F6-65B78D0A03B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37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The darker blue boxes are related to rural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74A2E-0F97-40CD-825F-BB3C623AACB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Tahoma" pitchFamily="34" charset="0"/>
                <a:cs typeface="Tahoma" pitchFamily="34" charset="0"/>
              </a:rPr>
              <a:t>The transparent boxes indicate previous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9CC5F3-16EB-4A8B-B22F-430BD0EA770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5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E17B1-C91B-4D43-8234-AE4EF9B6E5E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5D9EFE-DE85-44F9-816D-984593D2FCC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1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</a:t>
            </a:r>
            <a:r>
              <a:rPr lang="en-GB">
                <a:latin typeface="Tahoma" pitchFamily="34" charset="0"/>
                <a:cs typeface="Tahoma" pitchFamily="34" charset="0"/>
              </a:rPr>
              <a:t>Energy Efficiency box does not go there. Grid demand is defined by </a:t>
            </a:r>
            <a:r>
              <a:rPr lang="en-US" b="1"/>
              <a:t>user demand for electricity </a:t>
            </a:r>
            <a:r>
              <a:rPr lang="en-US"/>
              <a:t>less</a:t>
            </a:r>
            <a:r>
              <a:rPr lang="en-US" b="1"/>
              <a:t> off-grid or captive energy supply</a:t>
            </a:r>
          </a:p>
          <a:p>
            <a:r>
              <a:rPr lang="en-GB">
                <a:latin typeface="Tahoma" pitchFamily="34" charset="0"/>
                <a:cs typeface="Tahoma" pitchFamily="34" charset="0"/>
              </a:rPr>
              <a:t>Additional Capacity should be Required Additional Capacity</a:t>
            </a:r>
          </a:p>
          <a:p>
            <a:r>
              <a:rPr lang="en-GB">
                <a:latin typeface="Tahoma" pitchFamily="34" charset="0"/>
                <a:cs typeface="Tahoma" pitchFamily="34" charset="0"/>
              </a:rPr>
              <a:t>Mention </a:t>
            </a:r>
            <a:r>
              <a:rPr lang="en-US"/>
              <a:t>load duration curves</a:t>
            </a:r>
            <a:endParaRPr lang="en-GB">
              <a:latin typeface="Tahoma" pitchFamily="34" charset="0"/>
              <a:cs typeface="Tahoma" pitchFamily="34" charset="0"/>
            </a:endParaRPr>
          </a:p>
          <a:p>
            <a:r>
              <a:rPr lang="en-GB">
                <a:latin typeface="Tahoma" pitchFamily="34" charset="0"/>
                <a:cs typeface="Tahoma" pitchFamily="34" charset="0"/>
              </a:rPr>
              <a:t>In plant characteristics, capacity is important.</a:t>
            </a:r>
          </a:p>
          <a:p>
            <a:r>
              <a:rPr lang="en-GB">
                <a:latin typeface="Tahoma" pitchFamily="34" charset="0"/>
                <a:cs typeface="Tahoma" pitchFamily="34" charset="0"/>
              </a:rPr>
              <a:t>Why highlight Supply and System-wide per year?</a:t>
            </a:r>
          </a:p>
          <a:p>
            <a:r>
              <a:rPr lang="en-GB">
                <a:latin typeface="Tahoma" pitchFamily="34" charset="0"/>
                <a:cs typeface="Tahoma" pitchFamily="34" charset="0"/>
              </a:rPr>
              <a:t>Discount Rate should not be included (does not merit a box)</a:t>
            </a:r>
          </a:p>
          <a:p>
            <a:endParaRPr lang="en-GB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C0095-EAD9-4B1F-BF31-C707FA1B389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2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In step 1: The darker framed boxes illustrates two sets of data (for rural and urban)</a:t>
            </a:r>
          </a:p>
          <a:p>
            <a:r>
              <a:rPr lang="en-GB"/>
              <a:t>In steps 4-8: The underlying boxes illustrates that the projections are performed for the disaggregated population</a:t>
            </a:r>
          </a:p>
          <a:p>
            <a:r>
              <a:rPr lang="en-GB"/>
              <a:t>In step 4 and 8: The orange circles indicates that this information is used in next steps for other passenger transport</a:t>
            </a:r>
          </a:p>
          <a:p>
            <a:r>
              <a:rPr lang="en-GB"/>
              <a:t>For all: The inverted boxes indicates the ‘result’ of the given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0D6A9-9A85-49DF-958C-82C0EFCE730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24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Tahoma" pitchFamily="34" charset="0"/>
                <a:cs typeface="Tahoma" pitchFamily="34" charset="0"/>
              </a:rPr>
              <a:t>In step 2 and 4: The turquoise boxes indicates information taken from previous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59855-E452-4C72-A1F6-65B78D0A03B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62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FD118-13B9-424D-BF54-9EB1AF997B30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3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D83-875B-4281-B87B-B1ECA5EBAF6D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7815-8CAC-402E-8FB0-E86B50C7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FB29-ABF4-4560-91FC-347D93CA8640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92EE-3D68-43EF-ADF3-450880D6B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7A1-D5B2-4691-92D2-9842BDB98744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4B99-2558-42BC-96D7-4BEA8C4CA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87850"/>
            <a:ext cx="9144000" cy="479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4"/>
          <a:stretch>
            <a:fillRect/>
          </a:stretch>
        </p:blipFill>
        <p:spPr bwMode="auto">
          <a:xfrm>
            <a:off x="0" y="1380022"/>
            <a:ext cx="9144000" cy="1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1282838"/>
            <a:ext cx="9144000" cy="92326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0706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67294"/>
            <a:ext cx="9144000" cy="90706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hangingPunct="1"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9074" y="3980751"/>
            <a:ext cx="4384288" cy="1077117"/>
          </a:xfrm>
        </p:spPr>
        <p:txBody>
          <a:bodyPr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8042" y="5153079"/>
            <a:ext cx="4034590" cy="1127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E3009B6-0611-4828-95C9-4530BC919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730402" cy="758732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56AB76-A828-486D-A1EE-4F85FEE994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29" y="1689414"/>
            <a:ext cx="5177118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FC3A-B56B-4C01-924B-4A02CF23E1EE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8EC8-E6D8-4FF1-BFA0-6C722ECEF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5AF-8F3E-4920-A8CA-AAC8F3C8AC82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A967-DC62-4FE5-B504-DE6A83CA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C8E4-5896-48C2-9AA4-5D120E0315D4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1C68-CEA2-4CBF-9A41-85448BE3D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A7C8-BD5C-44E2-9BE7-19B14E805214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26DA-F081-4AEF-AB9E-49738C7A2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B8-4775-470D-8E14-9C9E479D75BB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BDB9-1B16-463C-964D-ADDC10382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3E8-EB2C-4ADE-9B08-577EF9CB3D6D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F920-8B92-4789-9C96-356969E4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8C25-250A-4571-ACD5-27F6E9EE20CB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8014-03C6-4BE9-81CE-B3B081588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610E-0417-4857-AF33-F17B455194C4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9374-8A9A-4C50-ADA4-C4183CA46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C7B7-D0A8-4EF8-998C-1ADE364F16D0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C76F-0184-4DC6-AD5E-E97B4C1E25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lc.worldbank.org/content/low-carbon-development-planning-modelling-self-paced" TargetMode="External"/><Relationship Id="rId2" Type="http://schemas.openxmlformats.org/officeDocument/2006/relationships/hyperlink" Target="http://esmap.org/EFFEC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76437" y="3620131"/>
            <a:ext cx="6428767" cy="1725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81" i="1" dirty="0"/>
              <a:t> </a:t>
            </a:r>
            <a:endParaRPr lang="en-US" sz="3673" i="1" dirty="0"/>
          </a:p>
          <a:p>
            <a:pPr algn="r" eaLnBrk="1" hangingPunct="1">
              <a:defRPr/>
            </a:pPr>
            <a:endParaRPr lang="en-US" sz="3673" i="1" dirty="0"/>
          </a:p>
          <a:p>
            <a:pPr algn="r" eaLnBrk="1" hangingPunct="1">
              <a:defRPr/>
            </a:pPr>
            <a:endParaRPr lang="en-US" sz="2857" i="1" dirty="0"/>
          </a:p>
        </p:txBody>
      </p:sp>
      <p:sp>
        <p:nvSpPr>
          <p:cNvPr id="2" name="Rectangle 1"/>
          <p:cNvSpPr/>
          <p:nvPr/>
        </p:nvSpPr>
        <p:spPr>
          <a:xfrm>
            <a:off x="4490203" y="6334824"/>
            <a:ext cx="1644042" cy="3320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85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Household Module</a:t>
            </a:r>
            <a:br>
              <a:rPr lang="en-US" dirty="0"/>
            </a:br>
            <a:r>
              <a:rPr lang="en-US" dirty="0"/>
              <a:t>Methodology</a:t>
            </a:r>
          </a:p>
        </p:txBody>
      </p:sp>
      <p:pic>
        <p:nvPicPr>
          <p:cNvPr id="23555" name="Picture 5" descr="HHMethod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838" y="609600"/>
            <a:ext cx="42211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65638" cy="4191000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Uses Household (HH) Consumption Survey data to separate HH by location (Rural, Urban) into 100 quantiles each, ordered by per-capita income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Projects HH size, expenditure, and number of households per quantile from census and survey data to 2050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Forecasts  electrified households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Analyzes ownership and use of 17 appliance type categories by HH quantile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Applies an appliance stock model and new appliance forecasts to model changes in energy efficiency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Determines electricity consumption and marginal abatement costs</a:t>
            </a:r>
          </a:p>
        </p:txBody>
      </p:sp>
    </p:spTree>
    <p:extLst>
      <p:ext uri="{BB962C8B-B14F-4D97-AF65-F5344CB8AC3E}">
        <p14:creationId xmlns:p14="http://schemas.microsoft.com/office/powerpoint/2010/main" val="45385003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36356" y="1969921"/>
            <a:ext cx="1478548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1. 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National household size</a:t>
            </a:r>
          </a:p>
        </p:txBody>
      </p:sp>
      <p:sp>
        <p:nvSpPr>
          <p:cNvPr id="145" name="Pentagon 144"/>
          <p:cNvSpPr/>
          <p:nvPr/>
        </p:nvSpPr>
        <p:spPr>
          <a:xfrm rot="5400000">
            <a:off x="2196742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195784"/>
            <a:ext cx="8446925" cy="4525199"/>
          </a:xfrm>
          <a:prstGeom prst="rect">
            <a:avLst/>
          </a:prstGeom>
        </p:spPr>
        <p:txBody>
          <a:bodyPr lIns="105439" tIns="52720" rIns="105439" bIns="52720"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dirty="0">
                <a:latin typeface="+mj-lt"/>
                <a:ea typeface="+mj-ea"/>
                <a:cs typeface="+mj-cs"/>
              </a:rPr>
              <a:t>Distribution of household size, expenditure and number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356" y="4304881"/>
            <a:ext cx="2291749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Historic development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319195" y="5762879"/>
            <a:ext cx="961056" cy="665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number of households</a:t>
            </a:r>
          </a:p>
        </p:txBody>
      </p:sp>
      <p:sp>
        <p:nvSpPr>
          <p:cNvPr id="80" name="Pentagon 79"/>
          <p:cNvSpPr/>
          <p:nvPr/>
        </p:nvSpPr>
        <p:spPr>
          <a:xfrm rot="5400000">
            <a:off x="718194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136355" y="900721"/>
            <a:ext cx="2883169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82" name="Oval 81"/>
          <p:cNvSpPr/>
          <p:nvPr/>
        </p:nvSpPr>
        <p:spPr>
          <a:xfrm>
            <a:off x="210283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83" name="Oval 82"/>
          <p:cNvSpPr/>
          <p:nvPr/>
        </p:nvSpPr>
        <p:spPr>
          <a:xfrm>
            <a:off x="2058469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84" name="Oval 83"/>
          <p:cNvSpPr/>
          <p:nvPr/>
        </p:nvSpPr>
        <p:spPr>
          <a:xfrm>
            <a:off x="1133554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762759" y="1969921"/>
            <a:ext cx="384422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Household size projection by location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319194" y="4790879"/>
            <a:ext cx="951199" cy="665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15-64 age-group population size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10283" y="4790880"/>
            <a:ext cx="951200" cy="680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annual rate of ratio change</a:t>
            </a:r>
          </a:p>
        </p:txBody>
      </p:sp>
      <p:cxnSp>
        <p:nvCxnSpPr>
          <p:cNvPr id="128" name="Straight Arrow Connector 127"/>
          <p:cNvCxnSpPr>
            <a:stCxn id="124" idx="1"/>
            <a:endCxn id="125" idx="3"/>
          </p:cNvCxnSpPr>
          <p:nvPr/>
        </p:nvCxnSpPr>
        <p:spPr>
          <a:xfrm rot="10800000" flipV="1">
            <a:off x="1161482" y="5123520"/>
            <a:ext cx="157712" cy="64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6" name="Rounded Rectangle 145"/>
          <p:cNvSpPr/>
          <p:nvPr/>
        </p:nvSpPr>
        <p:spPr>
          <a:xfrm>
            <a:off x="4645928" y="3233521"/>
            <a:ext cx="813202" cy="77975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Mean rural household size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167379" y="3233520"/>
            <a:ext cx="1256767" cy="38880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rural household / year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645928" y="2261520"/>
            <a:ext cx="813202" cy="777600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Mean urban household size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167379" y="26503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urban households / year</a:t>
            </a:r>
          </a:p>
        </p:txBody>
      </p:sp>
      <p:cxnSp>
        <p:nvCxnSpPr>
          <p:cNvPr id="165" name="Straight Arrow Connector 164"/>
          <p:cNvCxnSpPr>
            <a:stCxn id="150" idx="2"/>
            <a:endCxn id="148" idx="0"/>
          </p:cNvCxnSpPr>
          <p:nvPr/>
        </p:nvCxnSpPr>
        <p:spPr>
          <a:xfrm rot="5400000">
            <a:off x="3698562" y="31376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07" name="Rounded Rectangle 206"/>
          <p:cNvSpPr/>
          <p:nvPr/>
        </p:nvSpPr>
        <p:spPr>
          <a:xfrm>
            <a:off x="3167379" y="3721680"/>
            <a:ext cx="1256767" cy="291599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Rural population</a:t>
            </a:r>
          </a:p>
        </p:txBody>
      </p:sp>
      <p:cxnSp>
        <p:nvCxnSpPr>
          <p:cNvPr id="289" name="Straight Arrow Connector 88"/>
          <p:cNvCxnSpPr>
            <a:stCxn id="33" idx="1"/>
            <a:endCxn id="125" idx="2"/>
          </p:cNvCxnSpPr>
          <p:nvPr/>
        </p:nvCxnSpPr>
        <p:spPr>
          <a:xfrm rot="10800000">
            <a:off x="910128" y="5471281"/>
            <a:ext cx="409066" cy="624239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8" name="Rounded Rectangle 87"/>
          <p:cNvSpPr/>
          <p:nvPr/>
        </p:nvSpPr>
        <p:spPr>
          <a:xfrm>
            <a:off x="246425" y="24559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population / year</a:t>
            </a:r>
          </a:p>
        </p:txBody>
      </p:sp>
      <p:cxnSp>
        <p:nvCxnSpPr>
          <p:cNvPr id="96" name="Straight Arrow Connector 95"/>
          <p:cNvCxnSpPr>
            <a:stCxn id="88" idx="2"/>
            <a:endCxn id="216" idx="0"/>
          </p:cNvCxnSpPr>
          <p:nvPr/>
        </p:nvCxnSpPr>
        <p:spPr>
          <a:xfrm rot="5400000">
            <a:off x="777608" y="29432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8" name="Rounded Rectangle 97"/>
          <p:cNvSpPr/>
          <p:nvPr/>
        </p:nvSpPr>
        <p:spPr>
          <a:xfrm>
            <a:off x="1836685" y="22615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fraction of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 households</a:t>
            </a:r>
          </a:p>
        </p:txBody>
      </p:sp>
      <p:cxnSp>
        <p:nvCxnSpPr>
          <p:cNvPr id="99" name="Straight Arrow Connector 98"/>
          <p:cNvCxnSpPr>
            <a:endCxn id="150" idx="0"/>
          </p:cNvCxnSpPr>
          <p:nvPr/>
        </p:nvCxnSpPr>
        <p:spPr>
          <a:xfrm>
            <a:off x="3093452" y="2455921"/>
            <a:ext cx="703132" cy="19440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9" name="Straight Arrow Connector 88"/>
          <p:cNvCxnSpPr>
            <a:stCxn id="215" idx="3"/>
            <a:endCxn id="148" idx="1"/>
          </p:cNvCxnSpPr>
          <p:nvPr/>
        </p:nvCxnSpPr>
        <p:spPr>
          <a:xfrm flipV="1">
            <a:off x="1503192" y="3427921"/>
            <a:ext cx="1664188" cy="390959"/>
          </a:xfrm>
          <a:prstGeom prst="bentConnector3">
            <a:avLst>
              <a:gd name="adj1" fmla="val 1094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215" idx="0"/>
            <a:endCxn id="216" idx="2"/>
          </p:cNvCxnSpPr>
          <p:nvPr/>
        </p:nvCxnSpPr>
        <p:spPr>
          <a:xfrm rot="5400000" flipH="1" flipV="1">
            <a:off x="777608" y="35264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24146" y="2842560"/>
            <a:ext cx="221782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7" name="Rectangle 76"/>
          <p:cNvSpPr/>
          <p:nvPr/>
        </p:nvSpPr>
        <p:spPr>
          <a:xfrm>
            <a:off x="7455169" y="4304881"/>
            <a:ext cx="1552476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Baseline </a:t>
            </a:r>
            <a:r>
              <a:rPr lang="en-GB" sz="1000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centiles</a:t>
            </a:r>
            <a:endParaRPr lang="en-GB" sz="1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54840" y="1969921"/>
            <a:ext cx="2217822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Per capita income projection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76952" y="4985280"/>
            <a:ext cx="1182839" cy="97200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603024" y="4888081"/>
            <a:ext cx="1182839" cy="97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Monthly per capita expenditure (MPCE)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100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quantiles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 (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centiles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902694" y="2261521"/>
            <a:ext cx="1922113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Rural-urban migration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937678" y="3233520"/>
            <a:ext cx="887129" cy="777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Annual rural MPCE </a:t>
            </a:r>
          </a:p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902694" y="3233521"/>
            <a:ext cx="887129" cy="78192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urban MPCE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0" name="Straight Arrow Connector 109"/>
          <p:cNvCxnSpPr>
            <a:endCxn id="107" idx="0"/>
          </p:cNvCxnSpPr>
          <p:nvPr/>
        </p:nvCxnSpPr>
        <p:spPr>
          <a:xfrm rot="5400000">
            <a:off x="6006881" y="2894659"/>
            <a:ext cx="6803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2" name="Straight Arrow Connector 111"/>
          <p:cNvCxnSpPr>
            <a:endCxn id="106" idx="0"/>
          </p:cNvCxnSpPr>
          <p:nvPr/>
        </p:nvCxnSpPr>
        <p:spPr>
          <a:xfrm rot="5400000">
            <a:off x="7041865" y="2894659"/>
            <a:ext cx="6803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7579752" y="4207681"/>
            <a:ext cx="194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20" name="Rectangle 119"/>
          <p:cNvSpPr/>
          <p:nvPr/>
        </p:nvSpPr>
        <p:spPr>
          <a:xfrm>
            <a:off x="5754840" y="4304880"/>
            <a:ext cx="1552475" cy="2332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Projected household expenditure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976621" y="4985280"/>
            <a:ext cx="1182839" cy="97200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902694" y="4888081"/>
            <a:ext cx="1182839" cy="9720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Mean monthly household expenditure (MMHE)</a:t>
            </a:r>
          </a:p>
        </p:txBody>
      </p:sp>
      <p:cxnSp>
        <p:nvCxnSpPr>
          <p:cNvPr id="131" name="Straight Arrow Connector 130"/>
          <p:cNvCxnSpPr>
            <a:stCxn id="107" idx="2"/>
          </p:cNvCxnSpPr>
          <p:nvPr/>
        </p:nvCxnSpPr>
        <p:spPr>
          <a:xfrm rot="16200000" flipH="1">
            <a:off x="6201539" y="4160161"/>
            <a:ext cx="2894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2" name="Rounded Rectangle 131"/>
          <p:cNvSpPr/>
          <p:nvPr/>
        </p:nvSpPr>
        <p:spPr>
          <a:xfrm>
            <a:off x="7603024" y="6151679"/>
            <a:ext cx="1256767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households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3" name="Straight Arrow Connector 132"/>
          <p:cNvCxnSpPr>
            <a:stCxn id="87" idx="2"/>
          </p:cNvCxnSpPr>
          <p:nvPr/>
        </p:nvCxnSpPr>
        <p:spPr>
          <a:xfrm rot="5400000">
            <a:off x="8048644" y="6005880"/>
            <a:ext cx="29159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6" name="Rectangle 135"/>
          <p:cNvSpPr/>
          <p:nvPr/>
        </p:nvSpPr>
        <p:spPr>
          <a:xfrm>
            <a:off x="2575960" y="4304880"/>
            <a:ext cx="3031025" cy="2332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Adjustment of household size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980582" y="4596480"/>
            <a:ext cx="133069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Adjustment factor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rot="10800000" flipV="1">
            <a:off x="5606984" y="6343921"/>
            <a:ext cx="1996040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1" name="Rounded Rectangle 140"/>
          <p:cNvSpPr/>
          <p:nvPr/>
        </p:nvSpPr>
        <p:spPr>
          <a:xfrm>
            <a:off x="3980581" y="5890320"/>
            <a:ext cx="1320837" cy="637199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Weighted mean urban household size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3980581" y="5082480"/>
            <a:ext cx="1320837" cy="6803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Weighted mean rural household size 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9" name="Straight Arrow Connector 101"/>
          <p:cNvCxnSpPr>
            <a:stCxn id="141" idx="3"/>
          </p:cNvCxnSpPr>
          <p:nvPr/>
        </p:nvCxnSpPr>
        <p:spPr>
          <a:xfrm flipV="1">
            <a:off x="5301418" y="5568479"/>
            <a:ext cx="601276" cy="639360"/>
          </a:xfrm>
          <a:prstGeom prst="bentConnector3">
            <a:avLst>
              <a:gd name="adj1" fmla="val 2751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5311275" y="5371921"/>
            <a:ext cx="591419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1" name="Straight Arrow Connector 170"/>
          <p:cNvCxnSpPr/>
          <p:nvPr/>
        </p:nvCxnSpPr>
        <p:spPr>
          <a:xfrm rot="5400000">
            <a:off x="4548727" y="4985281"/>
            <a:ext cx="194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2" name="Straight Arrow Connector 101"/>
          <p:cNvCxnSpPr>
            <a:stCxn id="137" idx="1"/>
            <a:endCxn id="141" idx="1"/>
          </p:cNvCxnSpPr>
          <p:nvPr/>
        </p:nvCxnSpPr>
        <p:spPr>
          <a:xfrm rot="10800000" flipV="1">
            <a:off x="3980582" y="4741200"/>
            <a:ext cx="1642" cy="1466639"/>
          </a:xfrm>
          <a:prstGeom prst="bentConnector3">
            <a:avLst>
              <a:gd name="adj1" fmla="val 870056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83" name="Rounded Rectangle 182"/>
          <p:cNvSpPr/>
          <p:nvPr/>
        </p:nvSpPr>
        <p:spPr>
          <a:xfrm>
            <a:off x="5902694" y="2747520"/>
            <a:ext cx="192211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MPCE growth projections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4424146" y="3427921"/>
            <a:ext cx="22178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424146" y="3816721"/>
            <a:ext cx="22178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 rot="16200000" flipV="1">
            <a:off x="486830" y="4402080"/>
            <a:ext cx="777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15" name="Rounded Rectangle 214"/>
          <p:cNvSpPr/>
          <p:nvPr/>
        </p:nvSpPr>
        <p:spPr>
          <a:xfrm>
            <a:off x="246425" y="3624480"/>
            <a:ext cx="1256767" cy="3888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number of households / year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246425" y="30391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Mean national household size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1494977" y="2747520"/>
            <a:ext cx="167897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2775704" y="4352660"/>
            <a:ext cx="4859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2" name="Rounded Rectangle 101"/>
          <p:cNvSpPr/>
          <p:nvPr/>
        </p:nvSpPr>
        <p:spPr>
          <a:xfrm>
            <a:off x="2649888" y="6054481"/>
            <a:ext cx="1034984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Household size distribution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3071001" y="59564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4" name="Rounded Rectangle 103"/>
          <p:cNvSpPr/>
          <p:nvPr/>
        </p:nvSpPr>
        <p:spPr>
          <a:xfrm>
            <a:off x="2649888" y="4596480"/>
            <a:ext cx="1034984" cy="58320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US" sz="1000" dirty="0">
                <a:latin typeface="Tahoma" pitchFamily="34" charset="0"/>
                <a:cs typeface="Tahoma" pitchFamily="34" charset="0"/>
              </a:rPr>
              <a:t>Number of rural households /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649888" y="5276881"/>
            <a:ext cx="103498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urban households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rot="16200000" flipH="1">
            <a:off x="6941892" y="4156920"/>
            <a:ext cx="28728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317448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36356" y="1969921"/>
            <a:ext cx="1478548" cy="214056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Household size </a:t>
            </a:r>
          </a:p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projection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4294967295"/>
          </p:nvPr>
        </p:nvSpPr>
        <p:spPr>
          <a:xfrm>
            <a:off x="249967" y="0"/>
            <a:ext cx="8230586" cy="4525199"/>
          </a:xfrm>
          <a:prstGeom prst="rect">
            <a:avLst/>
          </a:prstGeom>
        </p:spPr>
        <p:txBody>
          <a:bodyPr lIns="105439" tIns="52720" rIns="105439" bIns="52720"/>
          <a:lstStyle/>
          <a:p>
            <a:pPr>
              <a:buNone/>
              <a:defRPr/>
            </a:pPr>
            <a:r>
              <a:rPr lang="en-GB" dirty="0"/>
              <a:t>Identification of electrified households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354178" y="4304881"/>
            <a:ext cx="3252806" cy="233495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Electrified households</a:t>
            </a: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653460" y="4233290"/>
            <a:ext cx="1848960" cy="140462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5" name="Straight Arrow Connector 154"/>
          <p:cNvCxnSpPr>
            <a:endCxn id="38" idx="3"/>
          </p:cNvCxnSpPr>
          <p:nvPr/>
        </p:nvCxnSpPr>
        <p:spPr>
          <a:xfrm rot="5400000">
            <a:off x="5246648" y="4322963"/>
            <a:ext cx="1164239" cy="73927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3" name="Rectangle 42"/>
          <p:cNvSpPr/>
          <p:nvPr/>
        </p:nvSpPr>
        <p:spPr>
          <a:xfrm>
            <a:off x="5754840" y="1969921"/>
            <a:ext cx="2217822" cy="214056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Per capita income projection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902694" y="2261521"/>
            <a:ext cx="1922113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Rural-urban migration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37678" y="3233520"/>
            <a:ext cx="887129" cy="777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Annual rural MPCE / </a:t>
            </a:r>
            <a:r>
              <a:rPr lang="en-GB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02694" y="3233521"/>
            <a:ext cx="887129" cy="78192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urban MPCE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7" name="Straight Arrow Connector 46"/>
          <p:cNvCxnSpPr>
            <a:endCxn id="46" idx="0"/>
          </p:cNvCxnSpPr>
          <p:nvPr/>
        </p:nvCxnSpPr>
        <p:spPr>
          <a:xfrm rot="5400000">
            <a:off x="6006881" y="2894659"/>
            <a:ext cx="6803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endCxn id="45" idx="0"/>
          </p:cNvCxnSpPr>
          <p:nvPr/>
        </p:nvCxnSpPr>
        <p:spPr>
          <a:xfrm rot="5400000">
            <a:off x="7041865" y="2894659"/>
            <a:ext cx="6803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9" name="Rounded Rectangle 48"/>
          <p:cNvSpPr/>
          <p:nvPr/>
        </p:nvSpPr>
        <p:spPr>
          <a:xfrm>
            <a:off x="5902694" y="2747520"/>
            <a:ext cx="192211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MPCE growth projections</a:t>
            </a:r>
          </a:p>
        </p:txBody>
      </p:sp>
      <p:sp>
        <p:nvSpPr>
          <p:cNvPr id="59" name="Pentagon 58"/>
          <p:cNvSpPr/>
          <p:nvPr/>
        </p:nvSpPr>
        <p:spPr>
          <a:xfrm rot="5400000">
            <a:off x="815394" y="1613974"/>
            <a:ext cx="194400" cy="517492"/>
          </a:xfrm>
          <a:prstGeom prst="homePlate">
            <a:avLst>
              <a:gd name="adj" fmla="val 79171"/>
            </a:avLst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36355" y="900721"/>
            <a:ext cx="2883169" cy="87479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61" name="Oval 60"/>
          <p:cNvSpPr/>
          <p:nvPr/>
        </p:nvSpPr>
        <p:spPr>
          <a:xfrm>
            <a:off x="210283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62" name="Oval 61"/>
          <p:cNvSpPr/>
          <p:nvPr/>
        </p:nvSpPr>
        <p:spPr>
          <a:xfrm>
            <a:off x="2058469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63" name="Oval 62"/>
          <p:cNvSpPr/>
          <p:nvPr/>
        </p:nvSpPr>
        <p:spPr>
          <a:xfrm>
            <a:off x="1133554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46425" y="24559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population / year</a:t>
            </a:r>
          </a:p>
        </p:txBody>
      </p:sp>
      <p:cxnSp>
        <p:nvCxnSpPr>
          <p:cNvPr id="66" name="Straight Arrow Connector 65"/>
          <p:cNvCxnSpPr>
            <a:stCxn id="65" idx="2"/>
            <a:endCxn id="69" idx="0"/>
          </p:cNvCxnSpPr>
          <p:nvPr/>
        </p:nvCxnSpPr>
        <p:spPr>
          <a:xfrm rot="5400000">
            <a:off x="777608" y="29432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67" name="Straight Arrow Connector 66"/>
          <p:cNvCxnSpPr>
            <a:stCxn id="68" idx="0"/>
            <a:endCxn id="69" idx="2"/>
          </p:cNvCxnSpPr>
          <p:nvPr/>
        </p:nvCxnSpPr>
        <p:spPr>
          <a:xfrm rot="5400000" flipH="1" flipV="1">
            <a:off x="777608" y="3526459"/>
            <a:ext cx="19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8" name="Rounded Rectangle 67"/>
          <p:cNvSpPr/>
          <p:nvPr/>
        </p:nvSpPr>
        <p:spPr>
          <a:xfrm>
            <a:off x="246425" y="3624480"/>
            <a:ext cx="1256767" cy="3888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number of households / year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46425" y="3039120"/>
            <a:ext cx="1256767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Mean national household size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37017" y="4596480"/>
            <a:ext cx="192211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Household electrification program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527357" y="5665939"/>
            <a:ext cx="386641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8" name="Rounded Rectangle 37"/>
          <p:cNvSpPr/>
          <p:nvPr/>
        </p:nvSpPr>
        <p:spPr>
          <a:xfrm>
            <a:off x="2502033" y="5080319"/>
            <a:ext cx="2957097" cy="3909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Predicted electrification rate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44651" y="5890320"/>
            <a:ext cx="1414478" cy="637199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electrified urban households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92177" y="5860080"/>
            <a:ext cx="1414477" cy="6803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Number of electrified rural households / </a:t>
            </a:r>
            <a:r>
              <a:rPr lang="en-GB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2972979" y="5665680"/>
            <a:ext cx="3888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623477" y="4984460"/>
            <a:ext cx="1944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62428" y="1872721"/>
            <a:ext cx="257925" cy="3391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b="1" dirty="0">
                <a:latin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680911" y="1872721"/>
            <a:ext cx="257925" cy="3391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b="1" dirty="0">
                <a:latin typeface="Tahoma" pitchFamily="34" charset="0"/>
                <a:cs typeface="Tahoma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3805720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175450" y="293760"/>
            <a:ext cx="8230586" cy="4525199"/>
          </a:xfrm>
          <a:prstGeom prst="rect">
            <a:avLst/>
          </a:prstGeom>
        </p:spPr>
        <p:txBody>
          <a:bodyPr lIns="105439" tIns="52720" rIns="105439" bIns="52720"/>
          <a:lstStyle/>
          <a:p>
            <a:pPr>
              <a:buNone/>
              <a:defRPr/>
            </a:pPr>
            <a:r>
              <a:rPr lang="en-GB" dirty="0"/>
              <a:t>Appliance ownership and active population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54840" y="4304880"/>
            <a:ext cx="1552475" cy="233280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Projected household expenditure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76621" y="4985280"/>
            <a:ext cx="1182839" cy="97200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02694" y="4888081"/>
            <a:ext cx="1182839" cy="9720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Mean monthly household expenditure (MMHE)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54178" y="4304881"/>
            <a:ext cx="3252806" cy="233495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Electrified households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37017" y="4596480"/>
            <a:ext cx="192211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Household electrification program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527357" y="5665939"/>
            <a:ext cx="386641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1" name="Rounded Rectangle 40"/>
          <p:cNvSpPr/>
          <p:nvPr/>
        </p:nvSpPr>
        <p:spPr>
          <a:xfrm>
            <a:off x="2502033" y="5080319"/>
            <a:ext cx="2957097" cy="3909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Predicted electrification rate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44651" y="5890320"/>
            <a:ext cx="1414478" cy="637199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electrified urban households 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92177" y="5860080"/>
            <a:ext cx="1414477" cy="6803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Number of electrified rural households / </a:t>
            </a:r>
            <a:r>
              <a:rPr lang="en-GB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2972979" y="5665680"/>
            <a:ext cx="3888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23477" y="4984460"/>
            <a:ext cx="1944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7" name="Rectangle 56"/>
          <p:cNvSpPr/>
          <p:nvPr/>
        </p:nvSpPr>
        <p:spPr>
          <a:xfrm>
            <a:off x="5385202" y="1969921"/>
            <a:ext cx="3622444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Appliance ownership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03025" y="3054240"/>
            <a:ext cx="1181196" cy="760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527454" y="2952721"/>
            <a:ext cx="1182839" cy="7646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445313" y="2846880"/>
            <a:ext cx="1181196" cy="760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69742" y="2745361"/>
            <a:ext cx="1182839" cy="7646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95815" y="2648160"/>
            <a:ext cx="1182839" cy="76464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appliance-owning urban households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54178" y="1972081"/>
            <a:ext cx="2883169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Number of appliances in use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36355" y="1969920"/>
            <a:ext cx="2069968" cy="46677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Projected active population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319195" y="3235680"/>
            <a:ext cx="739274" cy="777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84211" y="2360881"/>
            <a:ext cx="1404620" cy="485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Growth in active population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05992" y="3233521"/>
            <a:ext cx="665347" cy="4881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calculations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84210" y="4304881"/>
            <a:ext cx="1774258" cy="583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New appliance sales volumes / year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0800000" flipV="1">
            <a:off x="2058468" y="3622321"/>
            <a:ext cx="295710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8" name="Straight Arrow Connector 87"/>
          <p:cNvCxnSpPr/>
          <p:nvPr/>
        </p:nvCxnSpPr>
        <p:spPr>
          <a:xfrm rot="16200000" flipH="1">
            <a:off x="1544111" y="4160161"/>
            <a:ext cx="2894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-291186" y="3570131"/>
            <a:ext cx="1458001" cy="114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2" name="Rounded Rectangle 101"/>
          <p:cNvSpPr/>
          <p:nvPr/>
        </p:nvSpPr>
        <p:spPr>
          <a:xfrm>
            <a:off x="2649888" y="2468881"/>
            <a:ext cx="814844" cy="1544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566103" y="2358720"/>
            <a:ext cx="814844" cy="1544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502033" y="2263680"/>
            <a:ext cx="813201" cy="14882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number of appliances  / household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3315235" y="2553120"/>
            <a:ext cx="443564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171340" y="3427921"/>
            <a:ext cx="147855" cy="4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9" name="Rounded Rectangle 138"/>
          <p:cNvSpPr/>
          <p:nvPr/>
        </p:nvSpPr>
        <p:spPr>
          <a:xfrm>
            <a:off x="284210" y="5860081"/>
            <a:ext cx="1774258" cy="583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active appliance population / year</a:t>
            </a:r>
          </a:p>
        </p:txBody>
      </p:sp>
      <p:cxnSp>
        <p:nvCxnSpPr>
          <p:cNvPr id="140" name="Straight Arrow Connector 139"/>
          <p:cNvCxnSpPr>
            <a:stCxn id="85" idx="2"/>
            <a:endCxn id="139" idx="0"/>
          </p:cNvCxnSpPr>
          <p:nvPr/>
        </p:nvCxnSpPr>
        <p:spPr>
          <a:xfrm rot="5400000">
            <a:off x="684518" y="5373259"/>
            <a:ext cx="9720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9" name="Rounded Rectangle 148"/>
          <p:cNvSpPr/>
          <p:nvPr/>
        </p:nvSpPr>
        <p:spPr>
          <a:xfrm>
            <a:off x="5904337" y="3056400"/>
            <a:ext cx="1181196" cy="760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5828766" y="2954880"/>
            <a:ext cx="1182839" cy="7646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5746625" y="2849040"/>
            <a:ext cx="1181196" cy="760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671054" y="2747520"/>
            <a:ext cx="1182839" cy="7646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597127" y="2650321"/>
            <a:ext cx="1182839" cy="7646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Number of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appliance-owning rural households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rot="5400000" flipH="1" flipV="1">
            <a:off x="6396913" y="4207681"/>
            <a:ext cx="194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H="1" flipV="1">
            <a:off x="5361930" y="4207681"/>
            <a:ext cx="194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6" name="Rounded Rectangle 165"/>
          <p:cNvSpPr/>
          <p:nvPr/>
        </p:nvSpPr>
        <p:spPr>
          <a:xfrm>
            <a:off x="3916511" y="3393360"/>
            <a:ext cx="1192696" cy="6199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832727" y="3283200"/>
            <a:ext cx="1192696" cy="6199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58799" y="3233520"/>
            <a:ext cx="1192696" cy="578880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number of appliances in use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3916511" y="2468880"/>
            <a:ext cx="1192696" cy="5702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3832727" y="2371680"/>
            <a:ext cx="1192696" cy="5702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3758799" y="2274480"/>
            <a:ext cx="1192696" cy="5702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Total number of appliances in use</a:t>
            </a:r>
          </a:p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en-GB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centile</a:t>
            </a:r>
            <a:endParaRPr lang="en-GB" sz="1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4" name="Straight Arrow Connector 62"/>
          <p:cNvCxnSpPr>
            <a:stCxn id="57" idx="1"/>
            <a:endCxn id="169" idx="3"/>
          </p:cNvCxnSpPr>
          <p:nvPr/>
        </p:nvCxnSpPr>
        <p:spPr>
          <a:xfrm rot="10800000" flipV="1">
            <a:off x="4951494" y="3039120"/>
            <a:ext cx="433708" cy="4838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1" name="Straight Arrow Connector 62"/>
          <p:cNvCxnSpPr>
            <a:stCxn id="57" idx="1"/>
            <a:endCxn id="172" idx="3"/>
          </p:cNvCxnSpPr>
          <p:nvPr/>
        </p:nvCxnSpPr>
        <p:spPr>
          <a:xfrm rot="10800000">
            <a:off x="4951494" y="2559601"/>
            <a:ext cx="433708" cy="48167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3315235" y="3527281"/>
            <a:ext cx="443564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5680911" y="4207679"/>
            <a:ext cx="257925" cy="339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b="1" dirty="0">
                <a:latin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2280250" y="4207679"/>
            <a:ext cx="257925" cy="339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b="1" dirty="0">
                <a:latin typeface="Tahoma" pitchFamily="34" charset="0"/>
                <a:cs typeface="Tahoma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11209657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175450" y="293760"/>
            <a:ext cx="8230586" cy="4525199"/>
          </a:xfrm>
          <a:prstGeom prst="rect">
            <a:avLst/>
          </a:prstGeom>
        </p:spPr>
        <p:txBody>
          <a:bodyPr lIns="105439" tIns="52720" rIns="105439" bIns="52720"/>
          <a:lstStyle/>
          <a:p>
            <a:pPr>
              <a:buNone/>
              <a:defRPr/>
            </a:pPr>
            <a:r>
              <a:rPr lang="en-GB" dirty="0"/>
              <a:t>Electric consumption from households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355" y="1969920"/>
            <a:ext cx="2069968" cy="466776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Projected active population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9195" y="3235680"/>
            <a:ext cx="739274" cy="777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4211" y="2360881"/>
            <a:ext cx="1404620" cy="485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Growth in active population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5992" y="3233521"/>
            <a:ext cx="665347" cy="4881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calculations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4210" y="4304881"/>
            <a:ext cx="1774258" cy="583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New appliance sales volumes / year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544111" y="4160161"/>
            <a:ext cx="2894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291186" y="3570131"/>
            <a:ext cx="1458001" cy="114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71340" y="3427921"/>
            <a:ext cx="147855" cy="4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284210" y="5860081"/>
            <a:ext cx="1774258" cy="583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active appliance population / year</a:t>
            </a:r>
          </a:p>
        </p:txBody>
      </p:sp>
      <p:cxnSp>
        <p:nvCxnSpPr>
          <p:cNvPr id="18" name="Straight Arrow Connector 17"/>
          <p:cNvCxnSpPr>
            <a:stCxn id="13" idx="2"/>
            <a:endCxn id="17" idx="0"/>
          </p:cNvCxnSpPr>
          <p:nvPr/>
        </p:nvCxnSpPr>
        <p:spPr>
          <a:xfrm rot="5400000">
            <a:off x="684518" y="5373259"/>
            <a:ext cx="9720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5680911" y="4304880"/>
            <a:ext cx="3252806" cy="2332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Electricity consumption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29097" y="5568480"/>
            <a:ext cx="1182839" cy="9720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projected electricity consumption from households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80911" y="1969921"/>
            <a:ext cx="325280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</a:t>
            </a:r>
            <a:r>
              <a:rPr lang="en-GB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Lighting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55169" y="2358720"/>
            <a:ext cx="1320837" cy="682560"/>
          </a:xfrm>
          <a:prstGeom prst="round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 urban electricity consumption from lighting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902694" y="2650320"/>
            <a:ext cx="1034984" cy="107136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electricity consumption from lighting</a:t>
            </a:r>
          </a:p>
        </p:txBody>
      </p:sp>
      <p:cxnSp>
        <p:nvCxnSpPr>
          <p:cNvPr id="42" name="Straight Arrow Connector 41"/>
          <p:cNvCxnSpPr>
            <a:stCxn id="41" idx="3"/>
            <a:endCxn id="34" idx="1"/>
          </p:cNvCxnSpPr>
          <p:nvPr/>
        </p:nvCxnSpPr>
        <p:spPr>
          <a:xfrm flipV="1">
            <a:off x="6937678" y="2700000"/>
            <a:ext cx="517491" cy="48600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6126119" y="5084640"/>
            <a:ext cx="1181195" cy="6782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50549" y="4985280"/>
            <a:ext cx="1182839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68407" y="4877280"/>
            <a:ext cx="1181195" cy="67824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892837" y="4777920"/>
            <a:ext cx="1182839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18909" y="4680720"/>
            <a:ext cx="1182839" cy="6803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Predicted use of individual appliances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58469" y="6248881"/>
            <a:ext cx="5470629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0" name="Rounded Rectangle 49"/>
          <p:cNvSpPr/>
          <p:nvPr/>
        </p:nvSpPr>
        <p:spPr>
          <a:xfrm>
            <a:off x="5828766" y="6054480"/>
            <a:ext cx="1478548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Energy efficiency levels</a:t>
            </a:r>
          </a:p>
        </p:txBody>
      </p:sp>
      <p:cxnSp>
        <p:nvCxnSpPr>
          <p:cNvPr id="57" name="Straight Arrow Connector 56"/>
          <p:cNvCxnSpPr>
            <a:endCxn id="27" idx="1"/>
          </p:cNvCxnSpPr>
          <p:nvPr/>
        </p:nvCxnSpPr>
        <p:spPr>
          <a:xfrm>
            <a:off x="6420186" y="5374079"/>
            <a:ext cx="1108912" cy="537841"/>
          </a:xfrm>
          <a:prstGeom prst="bentConnector3">
            <a:avLst>
              <a:gd name="adj1" fmla="val -85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385767" y="4833730"/>
            <a:ext cx="1457999" cy="11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0" name="Rounded Rectangle 29"/>
          <p:cNvSpPr/>
          <p:nvPr/>
        </p:nvSpPr>
        <p:spPr>
          <a:xfrm>
            <a:off x="7453527" y="3330720"/>
            <a:ext cx="1332336" cy="6825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Projected rural electricity consumption from lighting</a:t>
            </a:r>
          </a:p>
        </p:txBody>
      </p:sp>
      <p:cxnSp>
        <p:nvCxnSpPr>
          <p:cNvPr id="35" name="Straight Arrow Connector 41"/>
          <p:cNvCxnSpPr>
            <a:stCxn id="41" idx="3"/>
            <a:endCxn id="30" idx="1"/>
          </p:cNvCxnSpPr>
          <p:nvPr/>
        </p:nvCxnSpPr>
        <p:spPr>
          <a:xfrm>
            <a:off x="6937678" y="3186001"/>
            <a:ext cx="515849" cy="48599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26285" y="1872721"/>
            <a:ext cx="257925" cy="3391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b="1" dirty="0">
                <a:latin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9321285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Power Sector Module</a:t>
            </a:r>
            <a:br>
              <a:rPr lang="en-US" dirty="0"/>
            </a:br>
            <a:r>
              <a:rPr lang="en-US" dirty="0"/>
              <a:t>Methodology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4267200" cy="5486400"/>
          </a:xfrm>
          <a:noFill/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Projects the demand for electricity to 2050 from </a:t>
            </a:r>
            <a:r>
              <a:rPr lang="en-US" sz="2000" dirty="0"/>
              <a:t>sectoral analyses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Evaluates supply options from captive generation, T&amp;D loss reduction and grid supply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Builds </a:t>
            </a:r>
            <a:r>
              <a:rPr lang="en-US" sz="2000" dirty="0"/>
              <a:t>a detailed database of operating and planned generating units over the 40 year framework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Determines on a scenario </a:t>
            </a:r>
            <a:r>
              <a:rPr lang="en-US" sz="2000" dirty="0"/>
              <a:t>basis, new generating units to be built by model to meet selected criteria. Model includes 67 on- and off-grid generating technologies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Analyzes best policy mix to make plant-build attractive to private investors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/>
              <a:t>Conducts each year the load dispatch of available plants on a merit order low variable cost basis to cover demand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Calculates economic and financial outputs for each plant type by year </a:t>
            </a:r>
            <a:r>
              <a:rPr lang="en-US" sz="2000" dirty="0"/>
              <a:t>and marginal abatement costs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196" name="Picture 4" descr="PowerMethod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25" y="0"/>
            <a:ext cx="435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48318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5590" y="5561399"/>
            <a:ext cx="1258409" cy="1296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910908" y="121741"/>
            <a:ext cx="3048000" cy="129540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GB" sz="2400" dirty="0">
                <a:latin typeface="+mj-lt"/>
                <a:ea typeface="+mj-ea"/>
                <a:cs typeface="+mj-cs"/>
              </a:rPr>
              <a:t>Power Module</a:t>
            </a:r>
          </a:p>
          <a:p>
            <a:pPr algn="ctr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GB" sz="2400" dirty="0">
                <a:latin typeface="+mj-lt"/>
              </a:rPr>
              <a:t>Techno-Economic </a:t>
            </a:r>
            <a:r>
              <a:rPr lang="en-GB" sz="2400" dirty="0">
                <a:latin typeface="+mj-lt"/>
                <a:ea typeface="+mj-ea"/>
                <a:cs typeface="+mj-cs"/>
              </a:rPr>
              <a:t>Modelling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356" y="1817041"/>
            <a:ext cx="1330693" cy="427895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Demand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4618" y="1817040"/>
            <a:ext cx="1034984" cy="291815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Transmission &amp; Distribution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120516" y="1819200"/>
            <a:ext cx="935349" cy="4276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endParaRPr lang="en-GB" sz="1000" dirty="0">
              <a:cs typeface="Tahoma" pitchFamily="34" charset="0"/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7824807" y="3616320"/>
            <a:ext cx="295710" cy="680401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6622255" y="1817041"/>
            <a:ext cx="1330693" cy="427895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Scenario Analysis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02752" y="3206159"/>
            <a:ext cx="1182839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Investment Schedule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658684" y="3985920"/>
            <a:ext cx="1298248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Operating &amp; Maintenance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02752" y="4687320"/>
            <a:ext cx="1182839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GHG Emissions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7171" y="1817040"/>
            <a:ext cx="1291266" cy="291815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Supply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709846" y="3422179"/>
            <a:ext cx="1069199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3" name="Straight Arrow Connector 52"/>
          <p:cNvCxnSpPr>
            <a:stCxn id="27" idx="0"/>
            <a:endCxn id="22" idx="2"/>
          </p:cNvCxnSpPr>
          <p:nvPr/>
        </p:nvCxnSpPr>
        <p:spPr>
          <a:xfrm rot="5400000" flipH="1" flipV="1">
            <a:off x="2029248" y="3007459"/>
            <a:ext cx="244081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6" name="Pentagon 75"/>
          <p:cNvSpPr/>
          <p:nvPr/>
        </p:nvSpPr>
        <p:spPr>
          <a:xfrm>
            <a:off x="6272330" y="3616320"/>
            <a:ext cx="369638" cy="680401"/>
          </a:xfrm>
          <a:prstGeom prst="homePlate">
            <a:avLst>
              <a:gd name="adj" fmla="val 42396"/>
            </a:avLst>
          </a:prstGeom>
          <a:solidFill>
            <a:schemeClr val="bg1">
              <a:lumMod val="7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296005" y="1817040"/>
            <a:ext cx="2158681" cy="291815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Load Dispatch Calculation</a:t>
            </a:r>
          </a:p>
        </p:txBody>
      </p:sp>
      <p:cxnSp>
        <p:nvCxnSpPr>
          <p:cNvPr id="62" name="Straight Arrow Connector 61"/>
          <p:cNvCxnSpPr>
            <a:stCxn id="40" idx="3"/>
            <a:endCxn id="41" idx="1"/>
          </p:cNvCxnSpPr>
          <p:nvPr/>
        </p:nvCxnSpPr>
        <p:spPr>
          <a:xfrm>
            <a:off x="5311275" y="4249201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7" name="Rounded Rectangle 26"/>
          <p:cNvSpPr/>
          <p:nvPr/>
        </p:nvSpPr>
        <p:spPr>
          <a:xfrm>
            <a:off x="1724973" y="3130321"/>
            <a:ext cx="85427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T &amp; D Losses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07718" y="3957600"/>
            <a:ext cx="90355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Plant Assignation</a:t>
            </a:r>
          </a:p>
        </p:txBody>
      </p:sp>
      <p:cxnSp>
        <p:nvCxnSpPr>
          <p:cNvPr id="89" name="Straight Arrow Connector 88"/>
          <p:cNvCxnSpPr>
            <a:stCxn id="39" idx="2"/>
            <a:endCxn id="40" idx="0"/>
          </p:cNvCxnSpPr>
          <p:nvPr/>
        </p:nvCxnSpPr>
        <p:spPr>
          <a:xfrm rot="5400000">
            <a:off x="4749080" y="3823938"/>
            <a:ext cx="244079" cy="232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>
            <a:stCxn id="24" idx="2"/>
            <a:endCxn id="39" idx="0"/>
          </p:cNvCxnSpPr>
          <p:nvPr/>
        </p:nvCxnSpPr>
        <p:spPr>
          <a:xfrm rot="16200000" flipH="1">
            <a:off x="4749079" y="2996658"/>
            <a:ext cx="244081" cy="232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4" name="Rounded Rectangle 23"/>
          <p:cNvSpPr/>
          <p:nvPr/>
        </p:nvSpPr>
        <p:spPr>
          <a:xfrm>
            <a:off x="4407718" y="2303040"/>
            <a:ext cx="90355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Current Capacity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43400" y="3130321"/>
            <a:ext cx="107868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Additional Capacity</a:t>
            </a:r>
          </a:p>
        </p:txBody>
      </p:sp>
      <p:cxnSp>
        <p:nvCxnSpPr>
          <p:cNvPr id="91" name="Straight Arrow Connector 90"/>
          <p:cNvCxnSpPr>
            <a:stCxn id="21" idx="3"/>
            <a:endCxn id="22" idx="1"/>
          </p:cNvCxnSpPr>
          <p:nvPr/>
        </p:nvCxnSpPr>
        <p:spPr>
          <a:xfrm>
            <a:off x="1366836" y="2594641"/>
            <a:ext cx="358137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22" idx="3"/>
            <a:endCxn id="23" idx="1"/>
          </p:cNvCxnSpPr>
          <p:nvPr/>
        </p:nvCxnSpPr>
        <p:spPr>
          <a:xfrm>
            <a:off x="2579245" y="2594641"/>
            <a:ext cx="32199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7" name="Straight Arrow Connector 96"/>
          <p:cNvCxnSpPr>
            <a:stCxn id="23" idx="3"/>
            <a:endCxn id="24" idx="1"/>
          </p:cNvCxnSpPr>
          <p:nvPr/>
        </p:nvCxnSpPr>
        <p:spPr>
          <a:xfrm>
            <a:off x="4064365" y="2594641"/>
            <a:ext cx="34335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7" name="Rounded Rectangle 106"/>
          <p:cNvSpPr/>
          <p:nvPr/>
        </p:nvSpPr>
        <p:spPr>
          <a:xfrm>
            <a:off x="6702752" y="5415601"/>
            <a:ext cx="1182839" cy="58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Electricity Generation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rot="5400000" flipH="1" flipV="1">
            <a:off x="2830480" y="3129499"/>
            <a:ext cx="48816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 flipH="1" flipV="1">
            <a:off x="3415041" y="3421920"/>
            <a:ext cx="107136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4" name="Rounded Rectangle 53"/>
          <p:cNvSpPr/>
          <p:nvPr/>
        </p:nvSpPr>
        <p:spPr>
          <a:xfrm>
            <a:off x="8197730" y="4638001"/>
            <a:ext cx="793870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Output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97730" y="5415601"/>
            <a:ext cx="793870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Results</a:t>
            </a:r>
          </a:p>
        </p:txBody>
      </p:sp>
      <p:sp>
        <p:nvSpPr>
          <p:cNvPr id="58" name="Line Callout 3 (Accent Bar) 57"/>
          <p:cNvSpPr/>
          <p:nvPr/>
        </p:nvSpPr>
        <p:spPr>
          <a:xfrm>
            <a:off x="432066" y="4929600"/>
            <a:ext cx="1034984" cy="972000"/>
          </a:xfrm>
          <a:prstGeom prst="accentCallout3">
            <a:avLst>
              <a:gd name="adj1" fmla="val 17724"/>
              <a:gd name="adj2" fmla="val 4921"/>
              <a:gd name="adj3" fmla="val 17725"/>
              <a:gd name="adj4" fmla="val -15788"/>
              <a:gd name="adj5" fmla="val -62050"/>
              <a:gd name="adj6" fmla="val -15720"/>
              <a:gd name="adj7" fmla="val -61190"/>
              <a:gd name="adj8" fmla="val 5463"/>
            </a:avLst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marL="100681" indent="-100681">
              <a:buFont typeface="Arial" pitchFamily="34" charset="0"/>
              <a:buChar char="•"/>
              <a:defRPr/>
            </a:pPr>
            <a:r>
              <a:rPr lang="en-GB" sz="1400" b="1" dirty="0">
                <a:solidFill>
                  <a:srgbClr val="FFFF00"/>
                </a:solidFill>
                <a:cs typeface="Tahoma" pitchFamily="34" charset="0"/>
              </a:rPr>
              <a:t>Off-grid </a:t>
            </a:r>
            <a:r>
              <a:rPr lang="en-GB" sz="1000" b="1" dirty="0">
                <a:solidFill>
                  <a:srgbClr val="FFFF00"/>
                </a:solidFill>
                <a:cs typeface="Tahoma" pitchFamily="34" charset="0"/>
              </a:rPr>
              <a:t>power production on site</a:t>
            </a:r>
          </a:p>
          <a:p>
            <a:pPr marL="100681" indent="-100681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FFFF00"/>
                </a:solidFill>
                <a:cs typeface="Tahoma" pitchFamily="34" charset="0"/>
              </a:rPr>
              <a:t>Assumed to use fuel oil for generators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34618" y="5026800"/>
            <a:ext cx="2483961" cy="1069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New Plants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24972" y="5413440"/>
            <a:ext cx="117062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Low Carbon Plants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971800" y="5413440"/>
            <a:ext cx="1092566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Traditional Plants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rot="5400000" flipH="1" flipV="1">
            <a:off x="114879" y="3129499"/>
            <a:ext cx="48816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5" name="Rounded Rectangle 24"/>
          <p:cNvSpPr/>
          <p:nvPr/>
        </p:nvSpPr>
        <p:spPr>
          <a:xfrm>
            <a:off x="214534" y="3130321"/>
            <a:ext cx="98263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Energy Efficiency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296005" y="5026800"/>
            <a:ext cx="2157037" cy="1069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Units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407718" y="5413440"/>
            <a:ext cx="90355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Existing Plants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459130" y="5413440"/>
            <a:ext cx="90355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Planned Plants</a:t>
            </a:r>
          </a:p>
        </p:txBody>
      </p:sp>
      <p:cxnSp>
        <p:nvCxnSpPr>
          <p:cNvPr id="121" name="Straight Arrow Connector 120"/>
          <p:cNvCxnSpPr>
            <a:stCxn id="61" idx="0"/>
            <a:endCxn id="40" idx="2"/>
          </p:cNvCxnSpPr>
          <p:nvPr/>
        </p:nvCxnSpPr>
        <p:spPr>
          <a:xfrm rot="5400000" flipH="1" flipV="1">
            <a:off x="3625046" y="3792351"/>
            <a:ext cx="486001" cy="1982897"/>
          </a:xfrm>
          <a:prstGeom prst="bentConnector3">
            <a:avLst>
              <a:gd name="adj1" fmla="val 2702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5" name="Straight Arrow Connector 120"/>
          <p:cNvCxnSpPr>
            <a:stCxn id="61" idx="0"/>
            <a:endCxn id="41" idx="2"/>
          </p:cNvCxnSpPr>
          <p:nvPr/>
        </p:nvCxnSpPr>
        <p:spPr>
          <a:xfrm rot="5400000" flipH="1" flipV="1">
            <a:off x="4150753" y="3266645"/>
            <a:ext cx="486001" cy="3034309"/>
          </a:xfrm>
          <a:prstGeom prst="bentConnector3">
            <a:avLst>
              <a:gd name="adj1" fmla="val 2702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5882297" y="4782978"/>
            <a:ext cx="486001" cy="16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6" name="Rounded Rectangle 25"/>
          <p:cNvSpPr/>
          <p:nvPr/>
        </p:nvSpPr>
        <p:spPr>
          <a:xfrm>
            <a:off x="487922" y="3957600"/>
            <a:ext cx="87891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Captive Generation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6568" y="2303040"/>
            <a:ext cx="1130268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Grid Demand</a:t>
            </a:r>
          </a:p>
        </p:txBody>
      </p:sp>
      <p:sp>
        <p:nvSpPr>
          <p:cNvPr id="73" name="Pentagon 72"/>
          <p:cNvSpPr/>
          <p:nvPr/>
        </p:nvSpPr>
        <p:spPr>
          <a:xfrm rot="5400000">
            <a:off x="572392" y="1363894"/>
            <a:ext cx="388800" cy="51749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2267" y="456241"/>
            <a:ext cx="2538174" cy="10691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200" dirty="0">
                <a:cs typeface="Tahoma" pitchFamily="34" charset="0"/>
              </a:rPr>
              <a:t>Macro Scenario</a:t>
            </a:r>
          </a:p>
        </p:txBody>
      </p:sp>
      <p:sp>
        <p:nvSpPr>
          <p:cNvPr id="171" name="Pentagon 170"/>
          <p:cNvSpPr/>
          <p:nvPr/>
        </p:nvSpPr>
        <p:spPr bwMode="auto">
          <a:xfrm rot="5400000">
            <a:off x="572392" y="1363894"/>
            <a:ext cx="388800" cy="517493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2" name="Rectangle 171"/>
          <p:cNvSpPr/>
          <p:nvPr/>
        </p:nvSpPr>
        <p:spPr bwMode="auto">
          <a:xfrm>
            <a:off x="102267" y="241321"/>
            <a:ext cx="3326733" cy="1284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/>
          <a:p>
            <a:pPr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Input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176194" y="845041"/>
            <a:ext cx="73927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Household</a:t>
            </a: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989396" y="845041"/>
            <a:ext cx="73927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Non-Residential</a:t>
            </a:r>
          </a:p>
        </p:txBody>
      </p:sp>
      <p:sp>
        <p:nvSpPr>
          <p:cNvPr id="175" name="Rounded Rectangle 174"/>
          <p:cNvSpPr/>
          <p:nvPr/>
        </p:nvSpPr>
        <p:spPr bwMode="auto">
          <a:xfrm>
            <a:off x="1802597" y="845041"/>
            <a:ext cx="73927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Industry</a:t>
            </a:r>
          </a:p>
        </p:txBody>
      </p:sp>
      <p:sp>
        <p:nvSpPr>
          <p:cNvPr id="176" name="Rounded Rectangle 175"/>
          <p:cNvSpPr/>
          <p:nvPr/>
        </p:nvSpPr>
        <p:spPr bwMode="auto">
          <a:xfrm>
            <a:off x="2615799" y="845041"/>
            <a:ext cx="739274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Transport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24973" y="2303040"/>
            <a:ext cx="85427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Supply needed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01240" y="2303040"/>
            <a:ext cx="1163125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lnSpc>
                <a:spcPts val="1400"/>
              </a:lnSpc>
              <a:defRPr/>
            </a:pPr>
            <a:r>
              <a:rPr lang="en-GB" sz="1400" dirty="0">
                <a:cs typeface="Tahoma" pitchFamily="34" charset="0"/>
              </a:rPr>
              <a:t>To be supplied to Grid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545569" y="3124200"/>
            <a:ext cx="702831" cy="762000"/>
          </a:xfrm>
          <a:prstGeom prst="roundRect">
            <a:avLst>
              <a:gd name="adj" fmla="val 7436"/>
            </a:avLst>
          </a:prstGeom>
          <a:ln>
            <a:solidFill>
              <a:srgbClr val="FF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b="1" dirty="0">
                <a:cs typeface="Tahoma" pitchFamily="34" charset="0"/>
              </a:rPr>
              <a:t>Each</a:t>
            </a:r>
          </a:p>
          <a:p>
            <a:pPr algn="ctr">
              <a:defRPr/>
            </a:pPr>
            <a:r>
              <a:rPr lang="en-GB" sz="1400" b="1" dirty="0">
                <a:cs typeface="Tahoma" pitchFamily="34" charset="0"/>
              </a:rPr>
              <a:t>Year</a:t>
            </a:r>
          </a:p>
          <a:p>
            <a:pPr algn="ctr">
              <a:defRPr/>
            </a:pPr>
            <a:r>
              <a:rPr lang="en-GB" sz="1400" b="1" dirty="0">
                <a:cs typeface="Tahoma" pitchFamily="34" charset="0"/>
              </a:rPr>
              <a:t>41 </a:t>
            </a:r>
            <a:r>
              <a:rPr lang="en-GB" sz="1400" b="1" dirty="0" err="1">
                <a:cs typeface="Tahoma" pitchFamily="34" charset="0"/>
              </a:rPr>
              <a:t>yrs</a:t>
            </a:r>
            <a:endParaRPr lang="en-GB" sz="1400" b="1" dirty="0">
              <a:cs typeface="Tahom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59130" y="3957600"/>
            <a:ext cx="903557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Plant Dispatch</a:t>
            </a:r>
          </a:p>
        </p:txBody>
      </p:sp>
      <p:sp>
        <p:nvSpPr>
          <p:cNvPr id="15" name="Oval 14"/>
          <p:cNvSpPr/>
          <p:nvPr/>
        </p:nvSpPr>
        <p:spPr>
          <a:xfrm>
            <a:off x="987123" y="288721"/>
            <a:ext cx="665347" cy="485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cs typeface="Tahoma" pitchFamily="34" charset="0"/>
              </a:rPr>
              <a:t>GDP</a:t>
            </a:r>
          </a:p>
        </p:txBody>
      </p:sp>
      <p:sp>
        <p:nvSpPr>
          <p:cNvPr id="16" name="Oval 15"/>
          <p:cNvSpPr/>
          <p:nvPr/>
        </p:nvSpPr>
        <p:spPr>
          <a:xfrm>
            <a:off x="1777326" y="288721"/>
            <a:ext cx="785273" cy="485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cs typeface="Tahoma" pitchFamily="34" charset="0"/>
              </a:rPr>
              <a:t>Urbanization</a:t>
            </a:r>
          </a:p>
        </p:txBody>
      </p:sp>
      <p:sp>
        <p:nvSpPr>
          <p:cNvPr id="18" name="Oval 17"/>
          <p:cNvSpPr/>
          <p:nvPr/>
        </p:nvSpPr>
        <p:spPr>
          <a:xfrm>
            <a:off x="2687454" y="288721"/>
            <a:ext cx="665346" cy="485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cs typeface="Tahoma" pitchFamily="34" charset="0"/>
              </a:rPr>
              <a:t>Population</a:t>
            </a:r>
          </a:p>
        </p:txBody>
      </p:sp>
      <p:sp>
        <p:nvSpPr>
          <p:cNvPr id="110" name="Pentagon 109"/>
          <p:cNvSpPr/>
          <p:nvPr/>
        </p:nvSpPr>
        <p:spPr bwMode="auto">
          <a:xfrm rot="5400000">
            <a:off x="4576053" y="1396174"/>
            <a:ext cx="388800" cy="51749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4296005" y="456241"/>
            <a:ext cx="1015270" cy="1069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Load Duration Curve</a:t>
            </a:r>
          </a:p>
        </p:txBody>
      </p:sp>
      <p:sp>
        <p:nvSpPr>
          <p:cNvPr id="112" name="Oval 111"/>
          <p:cNvSpPr/>
          <p:nvPr/>
        </p:nvSpPr>
        <p:spPr>
          <a:xfrm>
            <a:off x="6910927" y="2269921"/>
            <a:ext cx="785273" cy="4859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cs typeface="Tahoma" pitchFamily="34" charset="0"/>
              </a:rPr>
              <a:t>Discount</a:t>
            </a:r>
          </a:p>
          <a:p>
            <a:pPr algn="ctr">
              <a:defRPr/>
            </a:pPr>
            <a:r>
              <a:rPr lang="en-GB" sz="1000" dirty="0">
                <a:cs typeface="Tahoma" pitchFamily="34" charset="0"/>
              </a:rPr>
              <a:t>Rate</a:t>
            </a:r>
          </a:p>
        </p:txBody>
      </p:sp>
      <p:cxnSp>
        <p:nvCxnSpPr>
          <p:cNvPr id="113" name="Straight Arrow Connector 120"/>
          <p:cNvCxnSpPr>
            <a:endCxn id="23" idx="2"/>
          </p:cNvCxnSpPr>
          <p:nvPr/>
        </p:nvCxnSpPr>
        <p:spPr>
          <a:xfrm rot="5400000" flipH="1" flipV="1">
            <a:off x="2110512" y="3669631"/>
            <a:ext cx="2155682" cy="588900"/>
          </a:xfrm>
          <a:prstGeom prst="bentConnector3">
            <a:avLst>
              <a:gd name="adj1" fmla="val 656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8" name="Rounded Rectangle 27"/>
          <p:cNvSpPr/>
          <p:nvPr/>
        </p:nvSpPr>
        <p:spPr>
          <a:xfrm>
            <a:off x="2895600" y="3130321"/>
            <a:ext cx="990600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Shortages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24200" y="3957600"/>
            <a:ext cx="940165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Spinning Reserves</a:t>
            </a:r>
          </a:p>
        </p:txBody>
      </p:sp>
    </p:spTree>
    <p:extLst>
      <p:ext uri="{BB962C8B-B14F-4D97-AF65-F5344CB8AC3E}">
        <p14:creationId xmlns:p14="http://schemas.microsoft.com/office/powerpoint/2010/main" val="1002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0"/>
    </mc:Choice>
    <mc:Fallback xmlns="">
      <p:transition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1557050"/>
            <a:ext cx="9144000" cy="5072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1384332" y="28981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Binary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84332" y="36601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Dual Flash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384332" y="52603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 err="1">
                <a:cs typeface="Tahoma" pitchFamily="34" charset="0"/>
              </a:rPr>
              <a:t>SingleCycle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384332" y="4431804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Dual Flash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 MW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52400" y="28981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Binary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52400" y="36601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Dual Flash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52400" y="5260353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 err="1">
                <a:cs typeface="Tahoma" pitchFamily="34" charset="0"/>
              </a:rPr>
              <a:t>SingleCycle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52400" y="4431804"/>
            <a:ext cx="1130268" cy="4475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Dual Flash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62699" y="2033553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Wind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80332" y="2033553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Nuclear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76800" y="20503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b="1" dirty="0">
                <a:cs typeface="Tahoma" pitchFamily="34" charset="0"/>
              </a:rPr>
              <a:t>Biomass/gas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613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PHWR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1350 MW</a:t>
            </a: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Currently includes 45 technologies </a:t>
            </a:r>
            <a:r>
              <a:rPr lang="en-GB" sz="2400" dirty="0"/>
              <a:t>plus an additional 22 off-grid technologies</a:t>
            </a:r>
            <a:br>
              <a:rPr lang="en-US" sz="2400" dirty="0"/>
            </a:br>
            <a:r>
              <a:rPr lang="en-US" sz="2400" dirty="0"/>
              <a:t>…and easy to add more and modify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8600" y="32695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PWR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1200 MW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80332" y="3872004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Hydro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861332" y="45745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Storage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848600" y="51079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Run-of-river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861332" y="56413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Pumped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4897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Onshore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100 MW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489732" y="32791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Offshore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100 MW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1943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Landfill gas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 MW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194332" y="32791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Biomass MSW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20 MW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72200" y="38791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Solar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553200" y="45816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PV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 MW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540468" y="51150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Thermal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 MW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553200" y="56484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Thermal-store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 MW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581400" y="20503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b="1" dirty="0">
                <a:cs typeface="Tahoma" pitchFamily="34" charset="0"/>
              </a:rPr>
              <a:t>Geothermal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8989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Binary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20 MW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898932" y="32791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Dual Flash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 MW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876800" y="38791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b="1" dirty="0">
                <a:cs typeface="Tahoma" pitchFamily="34" charset="0"/>
              </a:rPr>
              <a:t>Oil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257800" y="45816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 err="1">
                <a:cs typeface="Tahoma" pitchFamily="34" charset="0"/>
              </a:rPr>
              <a:t>SingleCycle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150/250 MW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245068" y="51150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Combined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450 - 800 MW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257800" y="56484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Steam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594132" y="38791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400" dirty="0">
                <a:cs typeface="Tahoma" pitchFamily="34" charset="0"/>
              </a:rPr>
              <a:t>Gas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975132" y="45816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 err="1">
                <a:cs typeface="Tahoma" pitchFamily="34" charset="0"/>
              </a:rPr>
              <a:t>SingleCycle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150/250 MW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962400" y="51150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Combined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450 - 800 MW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975132" y="5648451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Steam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86000" y="20503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b="1" dirty="0">
                <a:cs typeface="Tahoma" pitchFamily="34" charset="0"/>
              </a:rPr>
              <a:t>Diesel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6035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ICE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250 MW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90600" y="2050302"/>
            <a:ext cx="1130268" cy="58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b="1" dirty="0">
                <a:cs typeface="Tahoma" pitchFamily="34" charset="0"/>
              </a:rPr>
              <a:t>Coal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308132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IGCC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308132" y="3498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IGCC + CCS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308132" y="50983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CFB </a:t>
            </a:r>
            <a:r>
              <a:rPr lang="en-GB" sz="1200" dirty="0" err="1">
                <a:cs typeface="Tahoma" pitchFamily="34" charset="0"/>
              </a:rPr>
              <a:t>Supercrit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308132" y="42697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CFB </a:t>
            </a:r>
            <a:r>
              <a:rPr lang="en-GB" sz="1200" dirty="0" err="1">
                <a:cs typeface="Tahoma" pitchFamily="34" charset="0"/>
              </a:rPr>
              <a:t>Subcrit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200" y="2736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Subcritical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300 MW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200" y="34981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Supercritical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200" y="5098302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Super + CCS</a:t>
            </a: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200" y="4269753"/>
            <a:ext cx="1130268" cy="4475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 err="1">
                <a:cs typeface="Tahoma" pitchFamily="34" charset="0"/>
              </a:rPr>
              <a:t>Ultracritical</a:t>
            </a:r>
            <a:endParaRPr lang="en-GB" sz="1200" dirty="0">
              <a:cs typeface="Tahoma" pitchFamily="34" charset="0"/>
            </a:endParaRPr>
          </a:p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500 MW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" y="588746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22334" y="6177095"/>
            <a:ext cx="882666" cy="29514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imported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34956" y="5943600"/>
            <a:ext cx="882666" cy="29514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200" dirty="0">
                <a:cs typeface="Tahoma" pitchFamily="34" charset="0"/>
              </a:rPr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27601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4191000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/>
              <a:t>Transport Module</a:t>
            </a:r>
            <a:br>
              <a:rPr lang="en-US" dirty="0"/>
            </a:br>
            <a:r>
              <a:rPr lang="en-US" dirty="0"/>
              <a:t>Methodology</a:t>
            </a:r>
          </a:p>
        </p:txBody>
      </p:sp>
      <p:pic>
        <p:nvPicPr>
          <p:cNvPr id="46083" name="Picture 4" descr="TransportMethodology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0"/>
            <a:ext cx="438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04800" y="1600200"/>
            <a:ext cx="4419600" cy="419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Calculates and forecasts private vehicle ownership and use from HH survey data by location (Rural, Urban) in each of 100 quantiles, ordered by per-capita income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Evaluates passenger and freight commercial vehicle ownership and usage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Analyses other surface transport modes for passengers and freight (urban, suburban and long-distance rail; inland waterways and coastal shipping).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Evaluates modal shift in country-wide studies where traditional four-step transport model does not exist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Disaggregates vehicles into 250 emissions categories and applies advanced v</a:t>
            </a:r>
            <a:r>
              <a:rPr kumimoji="0" lang="en-US" sz="17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ehicle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stock  model and new technology forecasts to c</a:t>
            </a:r>
            <a:r>
              <a:rPr lang="en-US" sz="1700" dirty="0" err="1">
                <a:latin typeface="+mn-lt"/>
              </a:rPr>
              <a:t>alculate</a:t>
            </a:r>
            <a:r>
              <a:rPr lang="en-US" sz="1700" dirty="0">
                <a:latin typeface="+mn-lt"/>
              </a:rPr>
              <a:t>: Fuel consumption, GHG and local emissions CO, VOC, NOx, PM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1700" dirty="0">
                <a:latin typeface="+mn-lt"/>
              </a:rPr>
              <a:t>Calculates economic and financial outputs for each vehicle class by year and marginal abatement costs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659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20EFF2-AEE1-4F7E-BD7C-69DE6DDDEF81}"/>
              </a:ext>
            </a:extLst>
          </p:cNvPr>
          <p:cNvSpPr/>
          <p:nvPr/>
        </p:nvSpPr>
        <p:spPr>
          <a:xfrm>
            <a:off x="381000" y="1219200"/>
            <a:ext cx="8382000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26B9879-E60A-4C28-BD41-F2C428B1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724400"/>
            <a:ext cx="2762249" cy="135737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0C8B9CB-119A-4F26-92BC-306034B0DC0A}"/>
              </a:ext>
            </a:extLst>
          </p:cNvPr>
          <p:cNvSpPr txBox="1">
            <a:spLocks/>
          </p:cNvSpPr>
          <p:nvPr/>
        </p:nvSpPr>
        <p:spPr bwMode="auto">
          <a:xfrm>
            <a:off x="5305425" y="6070663"/>
            <a:ext cx="2771775" cy="468313"/>
          </a:xfrm>
          <a:prstGeom prst="rect">
            <a:avLst/>
          </a:prstGeom>
          <a:solidFill>
            <a:srgbClr val="00B05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Aviation Passenger &amp; Freight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1" y="4419600"/>
            <a:ext cx="2762249" cy="135737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7"/>
          <p:cNvSpPr/>
          <p:nvPr/>
        </p:nvSpPr>
        <p:spPr>
          <a:xfrm rot="13883752">
            <a:off x="3953240" y="3732943"/>
            <a:ext cx="500063" cy="1096963"/>
          </a:xfrm>
          <a:prstGeom prst="downArrow">
            <a:avLst/>
          </a:prstGeom>
          <a:solidFill>
            <a:srgbClr val="F2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071624"/>
            <a:ext cx="2773363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333944">
            <a:off x="4319586" y="1431352"/>
            <a:ext cx="500063" cy="1096963"/>
          </a:xfrm>
          <a:prstGeom prst="downArrow">
            <a:avLst/>
          </a:prstGeom>
          <a:solidFill>
            <a:srgbClr val="F2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18200" y="1694085"/>
            <a:ext cx="500063" cy="571500"/>
          </a:xfrm>
          <a:prstGeom prst="downArrow">
            <a:avLst/>
          </a:prstGeom>
          <a:solidFill>
            <a:srgbClr val="F2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4025106" y="2602643"/>
            <a:ext cx="500063" cy="857250"/>
          </a:xfrm>
          <a:prstGeom prst="downArrow">
            <a:avLst/>
          </a:prstGeom>
          <a:solidFill>
            <a:srgbClr val="F2A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538" y="76200"/>
            <a:ext cx="2771775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1413" y="2057400"/>
            <a:ext cx="2773363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1888" y="4124325"/>
            <a:ext cx="2771775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95363" y="304800"/>
            <a:ext cx="8072437" cy="5715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Transport 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Modeling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Framework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 bwMode="auto">
          <a:xfrm>
            <a:off x="4808538" y="1459929"/>
            <a:ext cx="2773362" cy="468312"/>
          </a:xfrm>
          <a:prstGeom prst="rect">
            <a:avLst/>
          </a:prstGeom>
          <a:gradFill rotWithShape="0">
            <a:gsLst>
              <a:gs pos="0">
                <a:srgbClr val="E76C18"/>
              </a:gs>
              <a:gs pos="10001">
                <a:srgbClr val="E76C18"/>
              </a:gs>
              <a:gs pos="100000">
                <a:srgbClr val="BC5908"/>
              </a:gs>
            </a:gsLst>
            <a:lin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Private vehicle ownership and use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 bwMode="auto">
          <a:xfrm>
            <a:off x="1143001" y="3440049"/>
            <a:ext cx="2771775" cy="468312"/>
          </a:xfrm>
          <a:prstGeom prst="rect">
            <a:avLst/>
          </a:prstGeom>
          <a:gradFill rotWithShape="0">
            <a:gsLst>
              <a:gs pos="0">
                <a:srgbClr val="E76C18"/>
              </a:gs>
              <a:gs pos="10001">
                <a:srgbClr val="E76C18"/>
              </a:gs>
              <a:gs pos="100000">
                <a:srgbClr val="BC5908"/>
              </a:gs>
            </a:gsLst>
            <a:lin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On-road mass passenger transport</a:t>
            </a:r>
          </a:p>
        </p:txBody>
      </p:sp>
      <p:sp>
        <p:nvSpPr>
          <p:cNvPr id="12" name="Text Placeholder 11"/>
          <p:cNvSpPr txBox="1">
            <a:spLocks/>
          </p:cNvSpPr>
          <p:nvPr/>
        </p:nvSpPr>
        <p:spPr bwMode="auto">
          <a:xfrm>
            <a:off x="1131888" y="5500687"/>
            <a:ext cx="2773362" cy="468313"/>
          </a:xfrm>
          <a:prstGeom prst="rect">
            <a:avLst/>
          </a:prstGeom>
          <a:gradFill rotWithShape="0">
            <a:gsLst>
              <a:gs pos="0">
                <a:srgbClr val="E76C18"/>
              </a:gs>
              <a:gs pos="10001">
                <a:srgbClr val="E76C18"/>
              </a:gs>
              <a:gs pos="100000">
                <a:srgbClr val="BC5908"/>
              </a:gs>
            </a:gsLst>
            <a:lin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On-road freight transport</a:t>
            </a:r>
          </a:p>
        </p:txBody>
      </p:sp>
      <p:sp>
        <p:nvSpPr>
          <p:cNvPr id="13" name="Text Placeholder 12"/>
          <p:cNvSpPr txBox="1">
            <a:spLocks/>
          </p:cNvSpPr>
          <p:nvPr/>
        </p:nvSpPr>
        <p:spPr bwMode="auto">
          <a:xfrm>
            <a:off x="4789488" y="3447986"/>
            <a:ext cx="2771775" cy="468313"/>
          </a:xfrm>
          <a:prstGeom prst="rect">
            <a:avLst/>
          </a:prstGeom>
          <a:gradFill rotWithShape="0">
            <a:gsLst>
              <a:gs pos="0">
                <a:srgbClr val="E76C18"/>
              </a:gs>
              <a:gs pos="10001">
                <a:srgbClr val="E76C18"/>
              </a:gs>
              <a:gs pos="100000">
                <a:srgbClr val="BC5908"/>
              </a:gs>
            </a:gsLst>
            <a:lin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All vehicles </a:t>
            </a: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Efficiency and Emissions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75860" y="5024501"/>
            <a:ext cx="884237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114800"/>
            <a:ext cx="2762249" cy="135737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975860" y="3908361"/>
            <a:ext cx="884237" cy="912263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0" name="Text Placeholder 12"/>
          <p:cNvSpPr txBox="1">
            <a:spLocks/>
          </p:cNvSpPr>
          <p:nvPr/>
        </p:nvSpPr>
        <p:spPr bwMode="auto">
          <a:xfrm>
            <a:off x="5153025" y="5765863"/>
            <a:ext cx="2771775" cy="4683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Inland waterways and coastal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Placeholder 12"/>
          <p:cNvSpPr txBox="1">
            <a:spLocks/>
          </p:cNvSpPr>
          <p:nvPr/>
        </p:nvSpPr>
        <p:spPr bwMode="auto">
          <a:xfrm>
            <a:off x="4848225" y="5497798"/>
            <a:ext cx="2771775" cy="468313"/>
          </a:xfrm>
          <a:prstGeom prst="rect">
            <a:avLst/>
          </a:prstGeom>
          <a:gradFill rotWithShape="0">
            <a:gsLst>
              <a:gs pos="0">
                <a:srgbClr val="E76C18"/>
              </a:gs>
              <a:gs pos="10001">
                <a:srgbClr val="E76C18"/>
              </a:gs>
              <a:gs pos="100000">
                <a:srgbClr val="BC5908"/>
              </a:gs>
            </a:gsLst>
            <a:lin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Rail passenger and freight transport</a:t>
            </a:r>
          </a:p>
        </p:txBody>
      </p:sp>
    </p:spTree>
    <p:extLst>
      <p:ext uri="{BB962C8B-B14F-4D97-AF65-F5344CB8AC3E}">
        <p14:creationId xmlns:p14="http://schemas.microsoft.com/office/powerpoint/2010/main" val="23167579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6200" y="4800600"/>
            <a:ext cx="1447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7271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98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356" y="1969920"/>
            <a:ext cx="3326733" cy="213624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Projected Urban/Rural household vehicle ownership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376693" y="2455920"/>
            <a:ext cx="903557" cy="48384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4211" y="3330720"/>
            <a:ext cx="903557" cy="63072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85605" y="3330720"/>
            <a:ext cx="903557" cy="63072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0012" y="457200"/>
            <a:ext cx="8355012" cy="54133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Private, commercial &amp; governmental vehicle ownership &amp; 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02767" y="2360881"/>
            <a:ext cx="903557" cy="4816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household size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206324" y="2602801"/>
            <a:ext cx="20535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endCxn id="8" idx="1"/>
          </p:cNvCxnSpPr>
          <p:nvPr/>
        </p:nvCxnSpPr>
        <p:spPr>
          <a:xfrm flipV="1">
            <a:off x="1097412" y="3551039"/>
            <a:ext cx="205354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5" idx="2"/>
            <a:endCxn id="8" idx="0"/>
          </p:cNvCxnSpPr>
          <p:nvPr/>
        </p:nvCxnSpPr>
        <p:spPr>
          <a:xfrm rot="5400000">
            <a:off x="1559885" y="3037219"/>
            <a:ext cx="390961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2" name="Rectangle 31"/>
          <p:cNvSpPr/>
          <p:nvPr/>
        </p:nvSpPr>
        <p:spPr>
          <a:xfrm>
            <a:off x="136356" y="4304881"/>
            <a:ext cx="1404620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Baseline population of additional vehicles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0282" y="4790879"/>
            <a:ext cx="961057" cy="777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vehicle population in baseline year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93783" y="4302720"/>
            <a:ext cx="2217822" cy="23349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7. Baseline ridership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867710" y="5678640"/>
            <a:ext cx="993913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no. of passengers per vehicle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614905" y="4304881"/>
            <a:ext cx="3104951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Total baseline vehicle population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001454" y="4693680"/>
            <a:ext cx="1577118" cy="1846799"/>
          </a:xfrm>
          <a:prstGeom prst="roundRect">
            <a:avLst>
              <a:gd name="adj" fmla="val 5715"/>
            </a:avLst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Disaggregated by e.g.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688831" y="60544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vehicle sales data / year</a:t>
            </a:r>
          </a:p>
        </p:txBody>
      </p:sp>
      <p:cxnSp>
        <p:nvCxnSpPr>
          <p:cNvPr id="61" name="Straight Arrow Connector 60"/>
          <p:cNvCxnSpPr>
            <a:stCxn id="60" idx="0"/>
            <a:endCxn id="59" idx="2"/>
          </p:cNvCxnSpPr>
          <p:nvPr/>
        </p:nvCxnSpPr>
        <p:spPr>
          <a:xfrm rot="5400000" flipH="1" flipV="1">
            <a:off x="2149373" y="5956460"/>
            <a:ext cx="1944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735316" y="5564159"/>
            <a:ext cx="259567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0" name="Pentagon 79"/>
          <p:cNvSpPr/>
          <p:nvPr/>
        </p:nvSpPr>
        <p:spPr>
          <a:xfrm rot="5400000">
            <a:off x="1161758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136356" y="900721"/>
            <a:ext cx="2439604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82" name="Oval 81"/>
          <p:cNvSpPr/>
          <p:nvPr/>
        </p:nvSpPr>
        <p:spPr>
          <a:xfrm>
            <a:off x="210283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83" name="Oval 82"/>
          <p:cNvSpPr/>
          <p:nvPr/>
        </p:nvSpPr>
        <p:spPr>
          <a:xfrm>
            <a:off x="962700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84" name="Oval 83"/>
          <p:cNvSpPr/>
          <p:nvPr/>
        </p:nvSpPr>
        <p:spPr>
          <a:xfrm>
            <a:off x="1836686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993787" y="4140363"/>
            <a:ext cx="2080079" cy="1527833"/>
          </a:xfrm>
          <a:prstGeom prst="bentConnector3">
            <a:avLst>
              <a:gd name="adj1" fmla="val 160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9" name="Rounded Rectangle 58"/>
          <p:cNvSpPr/>
          <p:nvPr/>
        </p:nvSpPr>
        <p:spPr>
          <a:xfrm>
            <a:off x="1688831" y="5358960"/>
            <a:ext cx="1115483" cy="501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mortality calculations / year</a:t>
            </a:r>
          </a:p>
        </p:txBody>
      </p:sp>
      <p:cxnSp>
        <p:nvCxnSpPr>
          <p:cNvPr id="88" name="Straight Arrow Connector 87"/>
          <p:cNvCxnSpPr>
            <a:stCxn id="86" idx="2"/>
            <a:endCxn id="59" idx="0"/>
          </p:cNvCxnSpPr>
          <p:nvPr/>
        </p:nvCxnSpPr>
        <p:spPr>
          <a:xfrm rot="5400000">
            <a:off x="2155853" y="5269578"/>
            <a:ext cx="18144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6" name="Rounded Rectangle 85"/>
          <p:cNvSpPr/>
          <p:nvPr/>
        </p:nvSpPr>
        <p:spPr>
          <a:xfrm>
            <a:off x="1688831" y="46936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survey of in-use vehicles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480676" y="2496960"/>
            <a:ext cx="903557" cy="44496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677" y="2358720"/>
            <a:ext cx="903557" cy="4860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No. of households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376693" y="3330719"/>
            <a:ext cx="903557" cy="632881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2767" y="3233521"/>
            <a:ext cx="903557" cy="6328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Household expenditure</a:t>
            </a:r>
          </a:p>
        </p:txBody>
      </p: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 rot="5400000">
            <a:off x="2669877" y="3038299"/>
            <a:ext cx="3888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3" name="Rectangle 172"/>
          <p:cNvSpPr/>
          <p:nvPr/>
        </p:nvSpPr>
        <p:spPr>
          <a:xfrm>
            <a:off x="4572000" y="1969921"/>
            <a:ext cx="2883169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population changes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645928" y="2261521"/>
            <a:ext cx="76427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Market development info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692412" y="2449440"/>
            <a:ext cx="726132" cy="47304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5608627" y="2358720"/>
            <a:ext cx="726132" cy="47304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5534700" y="2261521"/>
            <a:ext cx="726132" cy="4730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mix / year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645928" y="3039120"/>
            <a:ext cx="739274" cy="388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700626" y="3207601"/>
            <a:ext cx="721204" cy="80567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5616841" y="3136319"/>
            <a:ext cx="721203" cy="80568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5542914" y="3039121"/>
            <a:ext cx="721204" cy="8056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volumes / year</a:t>
            </a: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5385202" y="3233521"/>
            <a:ext cx="149498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5385202" y="2548800"/>
            <a:ext cx="149498" cy="4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88" name="Rectangle 187"/>
          <p:cNvSpPr/>
          <p:nvPr/>
        </p:nvSpPr>
        <p:spPr>
          <a:xfrm>
            <a:off x="7529097" y="1969921"/>
            <a:ext cx="1478548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Projected use patterns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737736" y="3231359"/>
            <a:ext cx="1195981" cy="66744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7663810" y="3134161"/>
            <a:ext cx="1195981" cy="66960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7606310" y="3036960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km travelled per vehicle related to age / year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3537017" y="1969921"/>
            <a:ext cx="96105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Projected active population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725942" y="2939761"/>
            <a:ext cx="696561" cy="87479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3650371" y="2844721"/>
            <a:ext cx="696561" cy="87696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7603025" y="2358720"/>
            <a:ext cx="133069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5025423" y="4862160"/>
            <a:ext cx="877272" cy="62208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4941638" y="4762800"/>
            <a:ext cx="877272" cy="62208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3463089" y="4985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Type (subtype)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3389162" y="51796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Engine displacement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3315234" y="53740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3241307" y="55684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Gross vehicle weight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167380" y="57628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Age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3093453" y="5957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Fuel use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124476" y="5860080"/>
            <a:ext cx="809916" cy="68039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6040693" y="5760720"/>
            <a:ext cx="809915" cy="68039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5976621" y="5678640"/>
            <a:ext cx="813202" cy="68039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passenger-km travelled</a:t>
            </a:r>
          </a:p>
        </p:txBody>
      </p:sp>
      <p:cxnSp>
        <p:nvCxnSpPr>
          <p:cNvPr id="265" name="Straight Arrow Connector 264"/>
          <p:cNvCxnSpPr/>
          <p:nvPr/>
        </p:nvCxnSpPr>
        <p:spPr>
          <a:xfrm>
            <a:off x="5744982" y="4991761"/>
            <a:ext cx="670275" cy="68688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5863266" y="6067441"/>
            <a:ext cx="11171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4" name="Rounded Rectangle 33"/>
          <p:cNvSpPr/>
          <p:nvPr/>
        </p:nvSpPr>
        <p:spPr>
          <a:xfrm>
            <a:off x="210282" y="5957279"/>
            <a:ext cx="1182839" cy="48600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Non-household ownership of vehicles</a:t>
            </a:r>
          </a:p>
        </p:txBody>
      </p:sp>
      <p:cxnSp>
        <p:nvCxnSpPr>
          <p:cNvPr id="285" name="Straight Arrow Connector 284"/>
          <p:cNvCxnSpPr/>
          <p:nvPr/>
        </p:nvCxnSpPr>
        <p:spPr>
          <a:xfrm rot="16200000" flipH="1">
            <a:off x="2799204" y="4086720"/>
            <a:ext cx="4406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7" name="Straight Arrow Connector 286"/>
          <p:cNvCxnSpPr/>
          <p:nvPr/>
        </p:nvCxnSpPr>
        <p:spPr>
          <a:xfrm rot="16200000" flipH="1">
            <a:off x="458367" y="5761800"/>
            <a:ext cx="390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1393121" y="6246719"/>
            <a:ext cx="223425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03" name="Rectangle 302"/>
          <p:cNvSpPr/>
          <p:nvPr/>
        </p:nvSpPr>
        <p:spPr>
          <a:xfrm>
            <a:off x="7085533" y="4302720"/>
            <a:ext cx="1922113" cy="23349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8. Projected travel distance  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056446" y="5918399"/>
            <a:ext cx="877272" cy="62208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8000590" y="5819039"/>
            <a:ext cx="877272" cy="62208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6" name="Rounded Rectangle 305"/>
          <p:cNvSpPr/>
          <p:nvPr/>
        </p:nvSpPr>
        <p:spPr>
          <a:xfrm>
            <a:off x="7964448" y="5713200"/>
            <a:ext cx="877272" cy="622080"/>
          </a:xfrm>
          <a:prstGeom prst="roundRec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Vehicle-km travelled  / year</a:t>
            </a:r>
          </a:p>
        </p:txBody>
      </p:sp>
      <p:cxnSp>
        <p:nvCxnSpPr>
          <p:cNvPr id="307" name="Straight Arrow Connector 306"/>
          <p:cNvCxnSpPr>
            <a:stCxn id="246" idx="3"/>
            <a:endCxn id="107" idx="1"/>
          </p:cNvCxnSpPr>
          <p:nvPr/>
        </p:nvCxnSpPr>
        <p:spPr>
          <a:xfrm flipV="1">
            <a:off x="6789823" y="4948560"/>
            <a:ext cx="369637" cy="1071360"/>
          </a:xfrm>
          <a:prstGeom prst="bentConnector3">
            <a:avLst>
              <a:gd name="adj1" fmla="val 6659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13" name="Rounded Rectangle 312"/>
          <p:cNvSpPr/>
          <p:nvPr/>
        </p:nvSpPr>
        <p:spPr>
          <a:xfrm>
            <a:off x="6668254" y="2455921"/>
            <a:ext cx="665346" cy="126576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6612398" y="2358720"/>
            <a:ext cx="665346" cy="126576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5" name="Straight Arrow Connector 314"/>
          <p:cNvCxnSpPr/>
          <p:nvPr/>
        </p:nvCxnSpPr>
        <p:spPr>
          <a:xfrm>
            <a:off x="6272331" y="2550961"/>
            <a:ext cx="29735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6272331" y="3233521"/>
            <a:ext cx="29735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7" name="Straight Arrow Connector 88"/>
          <p:cNvCxnSpPr/>
          <p:nvPr/>
        </p:nvCxnSpPr>
        <p:spPr>
          <a:xfrm rot="16200000" flipH="1">
            <a:off x="6899667" y="3558811"/>
            <a:ext cx="784081" cy="708060"/>
          </a:xfrm>
          <a:prstGeom prst="bentConnector3">
            <a:avLst>
              <a:gd name="adj1" fmla="val 7938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27" name="Rounded Rectangle 326"/>
          <p:cNvSpPr/>
          <p:nvPr/>
        </p:nvSpPr>
        <p:spPr>
          <a:xfrm>
            <a:off x="8268372" y="4596479"/>
            <a:ext cx="665346" cy="8748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Modal shift assump-tions</a:t>
            </a:r>
          </a:p>
        </p:txBody>
      </p:sp>
      <p:cxnSp>
        <p:nvCxnSpPr>
          <p:cNvPr id="328" name="Straight Arrow Connector 327"/>
          <p:cNvCxnSpPr/>
          <p:nvPr/>
        </p:nvCxnSpPr>
        <p:spPr>
          <a:xfrm rot="16200000" flipH="1">
            <a:off x="8515968" y="5593320"/>
            <a:ext cx="24407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" name="Rounded Rectangle 6"/>
          <p:cNvSpPr/>
          <p:nvPr/>
        </p:nvSpPr>
        <p:spPr>
          <a:xfrm>
            <a:off x="2411677" y="3233520"/>
            <a:ext cx="903557" cy="63072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Household ownership of vehicles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3610943" y="2747520"/>
            <a:ext cx="696561" cy="8769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vehicle population / year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568040" y="2261521"/>
            <a:ext cx="665347" cy="12657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Change to vehicle population mix / year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867711" y="4656960"/>
            <a:ext cx="877272" cy="62208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vehicle-km travelled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283" y="3237840"/>
            <a:ext cx="903557" cy="6307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Per capita income projections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572001" y="4985280"/>
            <a:ext cx="37128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6" name="Straight Arrow Connector 285"/>
          <p:cNvCxnSpPr/>
          <p:nvPr/>
        </p:nvCxnSpPr>
        <p:spPr>
          <a:xfrm rot="16200000" flipH="1">
            <a:off x="8319407" y="3986281"/>
            <a:ext cx="63720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8" name="Straight Arrow Connector 88"/>
          <p:cNvCxnSpPr/>
          <p:nvPr/>
        </p:nvCxnSpPr>
        <p:spPr>
          <a:xfrm rot="16200000" flipH="1">
            <a:off x="5481479" y="2273599"/>
            <a:ext cx="684719" cy="3390804"/>
          </a:xfrm>
          <a:prstGeom prst="bentConnector3">
            <a:avLst>
              <a:gd name="adj1" fmla="val 8427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637141" y="3961441"/>
            <a:ext cx="68688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5" name="Rounded Rectangle 104"/>
          <p:cNvSpPr/>
          <p:nvPr/>
        </p:nvSpPr>
        <p:spPr>
          <a:xfrm>
            <a:off x="7266245" y="4790880"/>
            <a:ext cx="883843" cy="678240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7190674" y="4691520"/>
            <a:ext cx="885486" cy="68040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159460" y="4607280"/>
            <a:ext cx="887129" cy="6825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passenger-km travelled / year</a:t>
            </a:r>
          </a:p>
        </p:txBody>
      </p:sp>
      <p:cxnSp>
        <p:nvCxnSpPr>
          <p:cNvPr id="108" name="Straight Arrow Connector 264"/>
          <p:cNvCxnSpPr>
            <a:endCxn id="306" idx="1"/>
          </p:cNvCxnSpPr>
          <p:nvPr/>
        </p:nvCxnSpPr>
        <p:spPr>
          <a:xfrm rot="16200000" flipH="1">
            <a:off x="7426789" y="5486582"/>
            <a:ext cx="751680" cy="32363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H="1">
            <a:off x="8072891" y="2843640"/>
            <a:ext cx="39096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9" name="Rounded Rectangle 108"/>
          <p:cNvSpPr/>
          <p:nvPr/>
        </p:nvSpPr>
        <p:spPr>
          <a:xfrm>
            <a:off x="4645928" y="3624480"/>
            <a:ext cx="739274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calculations</a:t>
            </a:r>
          </a:p>
        </p:txBody>
      </p:sp>
      <p:cxnSp>
        <p:nvCxnSpPr>
          <p:cNvPr id="110" name="Straight Arrow Connector 109"/>
          <p:cNvCxnSpPr>
            <a:stCxn id="109" idx="0"/>
            <a:endCxn id="178" idx="2"/>
          </p:cNvCxnSpPr>
          <p:nvPr/>
        </p:nvCxnSpPr>
        <p:spPr>
          <a:xfrm rot="16200000" flipV="1">
            <a:off x="4917286" y="3526200"/>
            <a:ext cx="1965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1" name="Straight Arrow Connector 153"/>
          <p:cNvCxnSpPr>
            <a:stCxn id="254" idx="3"/>
            <a:endCxn id="56" idx="1"/>
          </p:cNvCxnSpPr>
          <p:nvPr/>
        </p:nvCxnSpPr>
        <p:spPr>
          <a:xfrm>
            <a:off x="4276291" y="5812560"/>
            <a:ext cx="591419" cy="20736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2" name="TextBox 111"/>
          <p:cNvSpPr txBox="1"/>
          <p:nvPr/>
        </p:nvSpPr>
        <p:spPr>
          <a:xfrm>
            <a:off x="579920" y="86888"/>
            <a:ext cx="7268680" cy="598912"/>
          </a:xfrm>
          <a:prstGeom prst="rect">
            <a:avLst/>
          </a:prstGeom>
          <a:noFill/>
        </p:spPr>
        <p:txBody>
          <a:bodyPr wrap="square" lIns="105439" tIns="52720" rIns="105439" bIns="52720">
            <a:spAutoFit/>
          </a:bodyPr>
          <a:lstStyle/>
          <a:p>
            <a:pPr>
              <a:defRPr/>
            </a:pPr>
            <a:r>
              <a:rPr lang="en-GB" sz="3200" dirty="0">
                <a:cs typeface="Tahoma" pitchFamily="34" charset="0"/>
              </a:rPr>
              <a:t>Passenger cars and Two-wheelers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276291" y="3233521"/>
            <a:ext cx="37292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8" idx="3"/>
            <a:endCxn id="7" idx="1"/>
          </p:cNvCxnSpPr>
          <p:nvPr/>
        </p:nvCxnSpPr>
        <p:spPr>
          <a:xfrm flipV="1">
            <a:off x="2206324" y="3548881"/>
            <a:ext cx="20535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6" name="Rounded Rectangle 115"/>
          <p:cNvSpPr/>
          <p:nvPr/>
        </p:nvSpPr>
        <p:spPr>
          <a:xfrm>
            <a:off x="284211" y="2455920"/>
            <a:ext cx="903557" cy="483840"/>
          </a:xfrm>
          <a:prstGeom prst="round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0283" y="2358720"/>
            <a:ext cx="903557" cy="48600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Income per 100 quantiles</a:t>
            </a:r>
          </a:p>
        </p:txBody>
      </p: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1097412" y="2602801"/>
            <a:ext cx="205354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stCxn id="18" idx="2"/>
            <a:endCxn id="9" idx="0"/>
          </p:cNvCxnSpPr>
          <p:nvPr/>
        </p:nvCxnSpPr>
        <p:spPr>
          <a:xfrm rot="5400000">
            <a:off x="467403" y="3041539"/>
            <a:ext cx="390961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6259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ntagon 177"/>
          <p:cNvSpPr/>
          <p:nvPr/>
        </p:nvSpPr>
        <p:spPr>
          <a:xfrm rot="5400000">
            <a:off x="645909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136356" y="4304881"/>
            <a:ext cx="3104951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Baseline vehicle population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6588" y="76200"/>
            <a:ext cx="8355012" cy="777875"/>
          </a:xfrm>
        </p:spPr>
        <p:txBody>
          <a:bodyPr/>
          <a:lstStyle/>
          <a:p>
            <a:pPr>
              <a:buNone/>
              <a:defRPr/>
            </a:pPr>
            <a:r>
              <a:rPr lang="en-GB" dirty="0"/>
              <a:t>On-road mass passenger transport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522905" y="4693680"/>
            <a:ext cx="1577118" cy="1846799"/>
          </a:xfrm>
          <a:prstGeom prst="roundRect">
            <a:avLst>
              <a:gd name="adj" fmla="val 5715"/>
            </a:avLst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Disaggregated by e.g.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0283" y="60544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vehicle sales data / year</a:t>
            </a:r>
          </a:p>
        </p:txBody>
      </p:sp>
      <p:cxnSp>
        <p:nvCxnSpPr>
          <p:cNvPr id="48" name="Straight Arrow Connector 47"/>
          <p:cNvCxnSpPr>
            <a:stCxn id="47" idx="0"/>
            <a:endCxn id="50" idx="2"/>
          </p:cNvCxnSpPr>
          <p:nvPr/>
        </p:nvCxnSpPr>
        <p:spPr>
          <a:xfrm rot="5400000" flipH="1" flipV="1">
            <a:off x="670824" y="5956460"/>
            <a:ext cx="1944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56767" y="5564159"/>
            <a:ext cx="259567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0" name="Rounded Rectangle 49"/>
          <p:cNvSpPr/>
          <p:nvPr/>
        </p:nvSpPr>
        <p:spPr>
          <a:xfrm>
            <a:off x="210283" y="5358960"/>
            <a:ext cx="1115483" cy="501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mortality calculations / year</a:t>
            </a:r>
          </a:p>
        </p:txBody>
      </p:sp>
      <p:cxnSp>
        <p:nvCxnSpPr>
          <p:cNvPr id="51" name="Straight Arrow Connector 50"/>
          <p:cNvCxnSpPr>
            <a:stCxn id="52" idx="2"/>
            <a:endCxn id="50" idx="0"/>
          </p:cNvCxnSpPr>
          <p:nvPr/>
        </p:nvCxnSpPr>
        <p:spPr>
          <a:xfrm rot="5400000">
            <a:off x="677304" y="5269578"/>
            <a:ext cx="18144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2" name="Rounded Rectangle 51"/>
          <p:cNvSpPr/>
          <p:nvPr/>
        </p:nvSpPr>
        <p:spPr>
          <a:xfrm>
            <a:off x="210283" y="46936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survey of in-use vehicles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984541" y="4985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Type (subtype)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910614" y="51796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Engine displacement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836686" y="53740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762759" y="55684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Gross vehicle weight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688831" y="57628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Age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614904" y="5957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Fuel use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315235" y="4302720"/>
            <a:ext cx="3400661" cy="23349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Baseline ridership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546874" y="4862160"/>
            <a:ext cx="729417" cy="7063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463089" y="4762800"/>
            <a:ext cx="729417" cy="7063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572001" y="4862160"/>
            <a:ext cx="844415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488216" y="4762800"/>
            <a:ext cx="844415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24146" y="4656960"/>
            <a:ext cx="847701" cy="68040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passenger-km travelled</a:t>
            </a:r>
          </a:p>
        </p:txBody>
      </p:sp>
      <p:cxnSp>
        <p:nvCxnSpPr>
          <p:cNvPr id="70" name="Straight Arrow Connector 69"/>
          <p:cNvCxnSpPr>
            <a:endCxn id="65" idx="2"/>
          </p:cNvCxnSpPr>
          <p:nvPr/>
        </p:nvCxnSpPr>
        <p:spPr>
          <a:xfrm flipV="1">
            <a:off x="4236863" y="5337361"/>
            <a:ext cx="611133" cy="73008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1" name="Rounded Rectangle 70"/>
          <p:cNvSpPr/>
          <p:nvPr/>
        </p:nvSpPr>
        <p:spPr>
          <a:xfrm>
            <a:off x="3389162" y="4656960"/>
            <a:ext cx="729417" cy="7171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vehicle-km travelled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733483" y="4862160"/>
            <a:ext cx="883843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649699" y="4762800"/>
            <a:ext cx="883843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585627" y="4656960"/>
            <a:ext cx="887129" cy="68040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on-road passenger-km travelled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758126" y="5860080"/>
            <a:ext cx="883843" cy="680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684198" y="5760720"/>
            <a:ext cx="883843" cy="680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610270" y="5678640"/>
            <a:ext cx="887129" cy="680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private passenger-km travelled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5903410" y="5521219"/>
            <a:ext cx="295921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1" name="Rectangle 110"/>
          <p:cNvSpPr/>
          <p:nvPr/>
        </p:nvSpPr>
        <p:spPr>
          <a:xfrm>
            <a:off x="136356" y="1969921"/>
            <a:ext cx="1478548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Projected use patterns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44995" y="3345841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71068" y="3248640"/>
            <a:ext cx="1195981" cy="6696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13568" y="3151441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km travelled per vehicle related to age / year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10283" y="2358720"/>
            <a:ext cx="1330693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680150" y="2940841"/>
            <a:ext cx="390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7" name="Pentagon 116"/>
          <p:cNvSpPr/>
          <p:nvPr/>
        </p:nvSpPr>
        <p:spPr>
          <a:xfrm rot="5400000">
            <a:off x="1902675" y="151677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8" name="Rectangle 117"/>
          <p:cNvSpPr/>
          <p:nvPr/>
        </p:nvSpPr>
        <p:spPr>
          <a:xfrm>
            <a:off x="137998" y="900721"/>
            <a:ext cx="2439605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119" name="Oval 118"/>
          <p:cNvSpPr/>
          <p:nvPr/>
        </p:nvSpPr>
        <p:spPr>
          <a:xfrm>
            <a:off x="211926" y="1192320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120" name="Oval 119"/>
          <p:cNvSpPr/>
          <p:nvPr/>
        </p:nvSpPr>
        <p:spPr>
          <a:xfrm>
            <a:off x="964343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121" name="Oval 120"/>
          <p:cNvSpPr/>
          <p:nvPr/>
        </p:nvSpPr>
        <p:spPr>
          <a:xfrm>
            <a:off x="1838330" y="1192320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90474" y="1969920"/>
            <a:ext cx="3916510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Projected travel distance 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47878" y="3417119"/>
            <a:ext cx="1071126" cy="5810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70665" y="3317760"/>
            <a:ext cx="107441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095095" y="3233520"/>
            <a:ext cx="1076055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on-road passenger-km travelled / year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205165" y="2445120"/>
            <a:ext cx="1112196" cy="691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127952" y="2345760"/>
            <a:ext cx="1115483" cy="6955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095095" y="2259360"/>
            <a:ext cx="1107268" cy="69984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non-private passenger-km travelled / year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64401" y="2358720"/>
            <a:ext cx="1034984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Modal shift assumptions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912256" y="3417120"/>
            <a:ext cx="1031698" cy="591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836685" y="3317760"/>
            <a:ext cx="1033342" cy="594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764401" y="3233520"/>
            <a:ext cx="1034984" cy="596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private passenger-km travelled / year</a:t>
            </a:r>
          </a:p>
        </p:txBody>
      </p:sp>
      <p:cxnSp>
        <p:nvCxnSpPr>
          <p:cNvPr id="110" name="Straight Arrow Connector 264"/>
          <p:cNvCxnSpPr/>
          <p:nvPr/>
        </p:nvCxnSpPr>
        <p:spPr>
          <a:xfrm rot="5400000" flipH="1" flipV="1">
            <a:off x="2493013" y="2631440"/>
            <a:ext cx="390961" cy="81320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799385" y="2553120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393121" y="3542399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33" name="Straight Arrow Connector 132"/>
          <p:cNvCxnSpPr/>
          <p:nvPr/>
        </p:nvCxnSpPr>
        <p:spPr>
          <a:xfrm rot="16200000" flipV="1">
            <a:off x="4433885" y="3040296"/>
            <a:ext cx="838080" cy="2395248"/>
          </a:xfrm>
          <a:prstGeom prst="bentConnector3">
            <a:avLst>
              <a:gd name="adj1" fmla="val 5947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4" name="Rectangle 143"/>
          <p:cNvSpPr/>
          <p:nvPr/>
        </p:nvSpPr>
        <p:spPr>
          <a:xfrm>
            <a:off x="6789824" y="1969920"/>
            <a:ext cx="2217822" cy="46677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Projected population changes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863750" y="2650321"/>
            <a:ext cx="81320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Market development info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056446" y="2449440"/>
            <a:ext cx="87727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972662" y="2358720"/>
            <a:ext cx="87727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898734" y="2261521"/>
            <a:ext cx="877272" cy="58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mix / year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863750" y="3427921"/>
            <a:ext cx="813202" cy="48816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021462" y="4790879"/>
            <a:ext cx="803345" cy="70848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6937678" y="4693680"/>
            <a:ext cx="803344" cy="70848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6863750" y="4596480"/>
            <a:ext cx="803345" cy="708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volumes / year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963964" y="5957280"/>
            <a:ext cx="1922113" cy="58536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6908107" y="5860080"/>
            <a:ext cx="1922113" cy="58535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7676952" y="2745361"/>
            <a:ext cx="22342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4" name="Rounded Rectangle 163"/>
          <p:cNvSpPr/>
          <p:nvPr/>
        </p:nvSpPr>
        <p:spPr>
          <a:xfrm>
            <a:off x="6863750" y="5762880"/>
            <a:ext cx="1922113" cy="58536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Change to vehicle population mix / year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824806" y="3427921"/>
            <a:ext cx="709593" cy="4881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calculations</a:t>
            </a: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7115" y="4256280"/>
            <a:ext cx="68039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0" name="Rounded Rectangle 59"/>
          <p:cNvSpPr/>
          <p:nvPr/>
        </p:nvSpPr>
        <p:spPr>
          <a:xfrm>
            <a:off x="3389162" y="5678640"/>
            <a:ext cx="887129" cy="8618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no. of passengers per vehicle</a:t>
            </a:r>
          </a:p>
        </p:txBody>
      </p:sp>
      <p:cxnSp>
        <p:nvCxnSpPr>
          <p:cNvPr id="171" name="Straight Arrow Connector 170"/>
          <p:cNvCxnSpPr>
            <a:stCxn id="71" idx="3"/>
            <a:endCxn id="65" idx="1"/>
          </p:cNvCxnSpPr>
          <p:nvPr/>
        </p:nvCxnSpPr>
        <p:spPr>
          <a:xfrm flipV="1">
            <a:off x="4118579" y="4996081"/>
            <a:ext cx="305567" cy="194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2" name="Straight Arrow Connector 171"/>
          <p:cNvCxnSpPr>
            <a:stCxn id="65" idx="3"/>
            <a:endCxn id="82" idx="1"/>
          </p:cNvCxnSpPr>
          <p:nvPr/>
        </p:nvCxnSpPr>
        <p:spPr>
          <a:xfrm>
            <a:off x="5271847" y="4998239"/>
            <a:ext cx="313780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 flipH="1" flipV="1">
            <a:off x="3539375" y="3089059"/>
            <a:ext cx="295921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3" name="Straight Arrow Connector 153"/>
          <p:cNvCxnSpPr>
            <a:stCxn id="56" idx="3"/>
            <a:endCxn id="60" idx="1"/>
          </p:cNvCxnSpPr>
          <p:nvPr/>
        </p:nvCxnSpPr>
        <p:spPr>
          <a:xfrm>
            <a:off x="2797743" y="5812561"/>
            <a:ext cx="591419" cy="295919"/>
          </a:xfrm>
          <a:prstGeom prst="bentConnector3">
            <a:avLst>
              <a:gd name="adj1" fmla="val 65319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5" name="TextBox 84"/>
          <p:cNvSpPr txBox="1"/>
          <p:nvPr/>
        </p:nvSpPr>
        <p:spPr>
          <a:xfrm>
            <a:off x="656120" y="457200"/>
            <a:ext cx="7344880" cy="475802"/>
          </a:xfrm>
          <a:prstGeom prst="rect">
            <a:avLst/>
          </a:prstGeom>
          <a:noFill/>
        </p:spPr>
        <p:txBody>
          <a:bodyPr wrap="square" lIns="105439" tIns="52720" rIns="105439" bIns="52720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Light duty commercial vehicles, busses and coaches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679269" y="1969921"/>
            <a:ext cx="103662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active population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902695" y="3036960"/>
            <a:ext cx="739274" cy="976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828767" y="2941919"/>
            <a:ext cx="739274" cy="97848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753196" y="2844721"/>
            <a:ext cx="739274" cy="97847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vehicle population / year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4202363" y="2455921"/>
            <a:ext cx="3688157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490828" y="3622321"/>
            <a:ext cx="37292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9" name="Straight Arrow Connector 132"/>
          <p:cNvCxnSpPr/>
          <p:nvPr/>
        </p:nvCxnSpPr>
        <p:spPr>
          <a:xfrm rot="5400000" flipH="1" flipV="1">
            <a:off x="3703598" y="1810076"/>
            <a:ext cx="481681" cy="4507930"/>
          </a:xfrm>
          <a:prstGeom prst="bentConnector3">
            <a:avLst>
              <a:gd name="adj1" fmla="val 1433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2" name="Straight Arrow Connector 141"/>
          <p:cNvCxnSpPr/>
          <p:nvPr/>
        </p:nvCxnSpPr>
        <p:spPr>
          <a:xfrm rot="16200000" flipH="1">
            <a:off x="7085915" y="5541480"/>
            <a:ext cx="44279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9" name="Rounded Rectangle 158"/>
          <p:cNvSpPr/>
          <p:nvPr/>
        </p:nvSpPr>
        <p:spPr>
          <a:xfrm>
            <a:off x="4581857" y="3438720"/>
            <a:ext cx="951199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4498073" y="3339360"/>
            <a:ext cx="951200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4424146" y="3233520"/>
            <a:ext cx="951199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vehicle-km travelled / year</a:t>
            </a:r>
          </a:p>
        </p:txBody>
      </p:sp>
      <p:cxnSp>
        <p:nvCxnSpPr>
          <p:cNvPr id="170" name="Straight Arrow Connector 264"/>
          <p:cNvCxnSpPr/>
          <p:nvPr/>
        </p:nvCxnSpPr>
        <p:spPr>
          <a:xfrm>
            <a:off x="4202363" y="2747520"/>
            <a:ext cx="670275" cy="49032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79" name="Straight Arrow Connector 178"/>
          <p:cNvCxnSpPr/>
          <p:nvPr/>
        </p:nvCxnSpPr>
        <p:spPr>
          <a:xfrm rot="16200000" flipH="1">
            <a:off x="7192968" y="4317840"/>
            <a:ext cx="289008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4" name="Straight Arrow Connector 183"/>
          <p:cNvCxnSpPr>
            <a:stCxn id="165" idx="1"/>
            <a:endCxn id="151" idx="3"/>
          </p:cNvCxnSpPr>
          <p:nvPr/>
        </p:nvCxnSpPr>
        <p:spPr>
          <a:xfrm rot="10800000">
            <a:off x="7676952" y="3672001"/>
            <a:ext cx="14785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5385202" y="3527281"/>
            <a:ext cx="37292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3093452" y="4983121"/>
            <a:ext cx="295710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1" name="Pentagon 100"/>
          <p:cNvSpPr/>
          <p:nvPr/>
        </p:nvSpPr>
        <p:spPr>
          <a:xfrm rot="5400000">
            <a:off x="2975854" y="1535855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2667001" y="877801"/>
            <a:ext cx="990600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spcBef>
                <a:spcPts val="600"/>
              </a:spcBef>
              <a:defRPr/>
            </a:pPr>
            <a:endParaRPr lang="en-GB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Private Vehicle Ownership&amp; Use</a:t>
            </a:r>
          </a:p>
        </p:txBody>
      </p:sp>
    </p:spTree>
    <p:extLst>
      <p:ext uri="{BB962C8B-B14F-4D97-AF65-F5344CB8AC3E}">
        <p14:creationId xmlns:p14="http://schemas.microsoft.com/office/powerpoint/2010/main" val="881056494"/>
      </p:ext>
    </p:extLst>
  </p:cSld>
  <p:clrMapOvr>
    <a:masterClrMapping/>
  </p:clrMapOvr>
  <p:transition advTm="29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0191" y="5358960"/>
            <a:ext cx="1253809" cy="1499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906654" y="1969920"/>
            <a:ext cx="1404621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vehicle sales mix</a:t>
            </a:r>
          </a:p>
        </p:txBody>
      </p:sp>
      <p:sp>
        <p:nvSpPr>
          <p:cNvPr id="134" name="Pentagon 133"/>
          <p:cNvSpPr/>
          <p:nvPr/>
        </p:nvSpPr>
        <p:spPr>
          <a:xfrm rot="5400000">
            <a:off x="644266" y="151677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5" name="Pentagon 44"/>
          <p:cNvSpPr/>
          <p:nvPr/>
        </p:nvSpPr>
        <p:spPr>
          <a:xfrm rot="5400000">
            <a:off x="1901032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136356" y="900721"/>
            <a:ext cx="2439604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47" name="Oval 46"/>
          <p:cNvSpPr/>
          <p:nvPr/>
        </p:nvSpPr>
        <p:spPr>
          <a:xfrm>
            <a:off x="210283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48" name="Oval 47"/>
          <p:cNvSpPr/>
          <p:nvPr/>
        </p:nvSpPr>
        <p:spPr>
          <a:xfrm>
            <a:off x="962700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49" name="Oval 48"/>
          <p:cNvSpPr/>
          <p:nvPr/>
        </p:nvSpPr>
        <p:spPr>
          <a:xfrm>
            <a:off x="1836686" y="1192320"/>
            <a:ext cx="665347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6356" y="4304881"/>
            <a:ext cx="3104951" cy="233495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Baseline vehicle population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522905" y="4693680"/>
            <a:ext cx="1577118" cy="1846799"/>
          </a:xfrm>
          <a:prstGeom prst="roundRect">
            <a:avLst>
              <a:gd name="adj" fmla="val 5715"/>
            </a:avLst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Disaggregated by e.g.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10283" y="60544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Historic vehicle sales data / year</a:t>
            </a:r>
          </a:p>
        </p:txBody>
      </p:sp>
      <p:cxnSp>
        <p:nvCxnSpPr>
          <p:cNvPr id="54" name="Straight Arrow Connector 53"/>
          <p:cNvCxnSpPr>
            <a:stCxn id="53" idx="0"/>
            <a:endCxn id="56" idx="2"/>
          </p:cNvCxnSpPr>
          <p:nvPr/>
        </p:nvCxnSpPr>
        <p:spPr>
          <a:xfrm rot="5400000" flipH="1" flipV="1">
            <a:off x="670824" y="5956460"/>
            <a:ext cx="19440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256767" y="5564159"/>
            <a:ext cx="259567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6" name="Rounded Rectangle 55"/>
          <p:cNvSpPr/>
          <p:nvPr/>
        </p:nvSpPr>
        <p:spPr>
          <a:xfrm>
            <a:off x="210283" y="5358960"/>
            <a:ext cx="1115483" cy="501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mortality calculations / year</a:t>
            </a:r>
          </a:p>
        </p:txBody>
      </p:sp>
      <p:cxnSp>
        <p:nvCxnSpPr>
          <p:cNvPr id="57" name="Straight Arrow Connector 56"/>
          <p:cNvCxnSpPr>
            <a:stCxn id="58" idx="2"/>
            <a:endCxn id="56" idx="0"/>
          </p:cNvCxnSpPr>
          <p:nvPr/>
        </p:nvCxnSpPr>
        <p:spPr>
          <a:xfrm rot="5400000">
            <a:off x="677304" y="5269578"/>
            <a:ext cx="181440" cy="1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Rounded Rectangle 57"/>
          <p:cNvSpPr/>
          <p:nvPr/>
        </p:nvSpPr>
        <p:spPr>
          <a:xfrm>
            <a:off x="210283" y="4693681"/>
            <a:ext cx="1115483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survey of in-use vehicles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84541" y="4985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Type (subtype)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910614" y="51796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Engine displacement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836686" y="53740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62759" y="55684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Gross vehicle weight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88831" y="57628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Age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14904" y="5957279"/>
            <a:ext cx="1034984" cy="4860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r">
              <a:defRPr/>
            </a:pPr>
            <a:r>
              <a:rPr lang="en-GB" sz="900" dirty="0">
                <a:latin typeface="Tahoma" pitchFamily="34" charset="0"/>
                <a:cs typeface="Tahoma" pitchFamily="34" charset="0"/>
              </a:rPr>
              <a:t>Fuel use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6356" y="1969921"/>
            <a:ext cx="1478548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Projected use patterns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44995" y="3345841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71068" y="3248640"/>
            <a:ext cx="1195981" cy="6696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13568" y="3151441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km travelled per vehicle related to age / year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10283" y="2358720"/>
            <a:ext cx="1330693" cy="2916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16200000" flipH="1">
            <a:off x="630470" y="2895480"/>
            <a:ext cx="49031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93121" y="3525119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2" name="Rectangle 71"/>
          <p:cNvSpPr/>
          <p:nvPr/>
        </p:nvSpPr>
        <p:spPr>
          <a:xfrm>
            <a:off x="1688831" y="1969920"/>
            <a:ext cx="2143896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Projected travel distance  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764886" y="3319921"/>
            <a:ext cx="993913" cy="69335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689316" y="3220561"/>
            <a:ext cx="995556" cy="6955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653173" y="3136320"/>
            <a:ext cx="998842" cy="69768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on-road freight tonne-km travelled / year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62759" y="3136320"/>
            <a:ext cx="739274" cy="6825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Modal shift assumptions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385202" y="1969921"/>
            <a:ext cx="3622444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Projected vehicle population changes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980581" y="2428441"/>
            <a:ext cx="1182839" cy="3909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Market development info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38293" y="3330720"/>
            <a:ext cx="1025127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54508" y="3240000"/>
            <a:ext cx="1025127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980581" y="3142800"/>
            <a:ext cx="1025127" cy="6825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1512" tIns="52720" rIns="41512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mix / year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124476" y="2261521"/>
            <a:ext cx="739274" cy="6803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169317" y="2430001"/>
            <a:ext cx="619348" cy="10951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085533" y="2332800"/>
            <a:ext cx="619347" cy="10951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011605" y="2261521"/>
            <a:ext cx="619348" cy="10951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Vehicle sales volumes / year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863750" y="3233521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7" name="Rounded Rectangle 96"/>
          <p:cNvSpPr/>
          <p:nvPr/>
        </p:nvSpPr>
        <p:spPr>
          <a:xfrm>
            <a:off x="8072874" y="2455921"/>
            <a:ext cx="813202" cy="1557359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8017018" y="2358720"/>
            <a:ext cx="813202" cy="1557361"/>
          </a:xfrm>
          <a:prstGeom prst="round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972662" y="2261521"/>
            <a:ext cx="813201" cy="155735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Change to freight vehicle population mix / year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459130" y="2261520"/>
            <a:ext cx="517491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3645443" y="3527281"/>
            <a:ext cx="335138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0" name="Rectangle 109"/>
          <p:cNvSpPr/>
          <p:nvPr/>
        </p:nvSpPr>
        <p:spPr>
          <a:xfrm>
            <a:off x="3315235" y="4302720"/>
            <a:ext cx="2513532" cy="23349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Baseline freight transported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546874" y="4862160"/>
            <a:ext cx="887129" cy="7063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463089" y="4762800"/>
            <a:ext cx="887129" cy="7063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719856" y="4888080"/>
            <a:ext cx="961056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636070" y="4788720"/>
            <a:ext cx="961057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572000" y="4682880"/>
            <a:ext cx="964342" cy="68040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freight tonne-km travelled</a:t>
            </a:r>
          </a:p>
        </p:txBody>
      </p:sp>
      <p:cxnSp>
        <p:nvCxnSpPr>
          <p:cNvPr id="116" name="Straight Arrow Connector 69"/>
          <p:cNvCxnSpPr>
            <a:stCxn id="125" idx="3"/>
            <a:endCxn id="115" idx="2"/>
          </p:cNvCxnSpPr>
          <p:nvPr/>
        </p:nvCxnSpPr>
        <p:spPr>
          <a:xfrm flipV="1">
            <a:off x="4424146" y="5363280"/>
            <a:ext cx="630847" cy="82944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7" name="Rounded Rectangle 116"/>
          <p:cNvSpPr/>
          <p:nvPr/>
        </p:nvSpPr>
        <p:spPr>
          <a:xfrm>
            <a:off x="3389162" y="4656960"/>
            <a:ext cx="887129" cy="7171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Baseline vehicle-km travelled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389162" y="5860080"/>
            <a:ext cx="1034984" cy="66528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load per vehicle</a:t>
            </a:r>
          </a:p>
        </p:txBody>
      </p:sp>
      <p:cxnSp>
        <p:nvCxnSpPr>
          <p:cNvPr id="126" name="Straight Arrow Connector 125"/>
          <p:cNvCxnSpPr>
            <a:stCxn id="117" idx="3"/>
            <a:endCxn id="115" idx="1"/>
          </p:cNvCxnSpPr>
          <p:nvPr/>
        </p:nvCxnSpPr>
        <p:spPr>
          <a:xfrm>
            <a:off x="4276291" y="5015520"/>
            <a:ext cx="295710" cy="64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39" name="Straight Arrow Connector 138"/>
          <p:cNvCxnSpPr>
            <a:endCxn id="87" idx="2"/>
          </p:cNvCxnSpPr>
          <p:nvPr/>
        </p:nvCxnSpPr>
        <p:spPr>
          <a:xfrm rot="5400000" flipH="1" flipV="1">
            <a:off x="4327099" y="3064820"/>
            <a:ext cx="488160" cy="164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3" name="Straight Arrow Connector 69"/>
          <p:cNvCxnSpPr/>
          <p:nvPr/>
        </p:nvCxnSpPr>
        <p:spPr>
          <a:xfrm rot="16200000" flipH="1">
            <a:off x="1947718" y="2746793"/>
            <a:ext cx="835921" cy="2980096"/>
          </a:xfrm>
          <a:prstGeom prst="bentConnector3">
            <a:avLst>
              <a:gd name="adj1" fmla="val 4367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093453" y="4983121"/>
            <a:ext cx="29735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4" name="Straight Arrow Connector 153"/>
          <p:cNvCxnSpPr>
            <a:stCxn id="62" idx="3"/>
            <a:endCxn id="125" idx="1"/>
          </p:cNvCxnSpPr>
          <p:nvPr/>
        </p:nvCxnSpPr>
        <p:spPr>
          <a:xfrm>
            <a:off x="2797743" y="5812560"/>
            <a:ext cx="591419" cy="380160"/>
          </a:xfrm>
          <a:prstGeom prst="bentConnector3">
            <a:avLst>
              <a:gd name="adj1" fmla="val 6532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2" name="Straight Arrow Connector 161"/>
          <p:cNvCxnSpPr>
            <a:endCxn id="102" idx="2"/>
          </p:cNvCxnSpPr>
          <p:nvPr/>
        </p:nvCxnSpPr>
        <p:spPr>
          <a:xfrm flipV="1">
            <a:off x="5029200" y="2944080"/>
            <a:ext cx="688676" cy="637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4" name="Rounded Rectangle 163"/>
          <p:cNvSpPr/>
          <p:nvPr/>
        </p:nvSpPr>
        <p:spPr>
          <a:xfrm>
            <a:off x="5976621" y="3039121"/>
            <a:ext cx="887129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Load capacity</a:t>
            </a:r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5976622" y="2553120"/>
            <a:ext cx="149498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68" name="Straight Arrow Connector 167"/>
          <p:cNvCxnSpPr/>
          <p:nvPr/>
        </p:nvCxnSpPr>
        <p:spPr>
          <a:xfrm rot="10800000" flipV="1">
            <a:off x="6863750" y="2553120"/>
            <a:ext cx="14785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9" name="Rectangle 168"/>
          <p:cNvSpPr/>
          <p:nvPr/>
        </p:nvSpPr>
        <p:spPr>
          <a:xfrm>
            <a:off x="6781801" y="4302720"/>
            <a:ext cx="2057400" cy="23349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7. Projected active population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26913" y="5060398"/>
            <a:ext cx="926557" cy="9849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7351342" y="4961038"/>
            <a:ext cx="926557" cy="9871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7315200" y="4876800"/>
            <a:ext cx="929843" cy="98928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freight vehicle population / year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 rot="5400000" flipH="1" flipV="1">
            <a:off x="8148127" y="4086979"/>
            <a:ext cx="537841" cy="164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637524" y="2550961"/>
            <a:ext cx="335138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5533056" y="4985280"/>
            <a:ext cx="117254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3" name="Rounded Rectangle 82"/>
          <p:cNvSpPr/>
          <p:nvPr/>
        </p:nvSpPr>
        <p:spPr>
          <a:xfrm>
            <a:off x="2807599" y="2430001"/>
            <a:ext cx="951199" cy="6091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23815" y="2358720"/>
            <a:ext cx="951200" cy="6091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649888" y="2261521"/>
            <a:ext cx="951199" cy="6199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vehicle-km travelled / year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rot="16200000" flipH="1">
            <a:off x="3046161" y="3017779"/>
            <a:ext cx="244079" cy="164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502033" y="3525119"/>
            <a:ext cx="149497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2" name="Text Placeholder 1"/>
          <p:cNvSpPr txBox="1">
            <a:spLocks/>
          </p:cNvSpPr>
          <p:nvPr/>
        </p:nvSpPr>
        <p:spPr>
          <a:xfrm>
            <a:off x="560388" y="76200"/>
            <a:ext cx="8355012" cy="77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On-road freight transport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3569" y="511921"/>
            <a:ext cx="8930432" cy="445024"/>
          </a:xfrm>
          <a:prstGeom prst="rect">
            <a:avLst/>
          </a:prstGeom>
          <a:noFill/>
        </p:spPr>
        <p:txBody>
          <a:bodyPr wrap="square" lIns="105439" tIns="52720" rIns="105439" bIns="52720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Light, medium and heavy duty vehicles, trucks and tractor-trailers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943600" y="3441192"/>
            <a:ext cx="914400" cy="445008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load per vehicle</a:t>
            </a:r>
          </a:p>
        </p:txBody>
      </p:sp>
    </p:spTree>
    <p:extLst>
      <p:ext uri="{BB962C8B-B14F-4D97-AF65-F5344CB8AC3E}">
        <p14:creationId xmlns:p14="http://schemas.microsoft.com/office/powerpoint/2010/main" val="373937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36356" y="1777680"/>
            <a:ext cx="2217822" cy="2332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Projected operating conditions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2168" y="136525"/>
            <a:ext cx="8355012" cy="777875"/>
          </a:xfrm>
        </p:spPr>
        <p:txBody>
          <a:bodyPr/>
          <a:lstStyle/>
          <a:p>
            <a:pPr>
              <a:buNone/>
              <a:defRPr/>
            </a:pPr>
            <a:r>
              <a:rPr lang="en-GB" dirty="0"/>
              <a:t>For all vehicles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4211" y="2164320"/>
            <a:ext cx="1922113" cy="1848960"/>
          </a:xfrm>
          <a:prstGeom prst="roundRect">
            <a:avLst>
              <a:gd name="adj" fmla="val 2805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Local operating conditions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3851" y="2477520"/>
            <a:ext cx="1639546" cy="172800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105439" bIns="52720" anchor="ctr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Driving conditions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3851" y="2728081"/>
            <a:ext cx="1639546" cy="170639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105439" bIns="52720" anchor="ctr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Bio-fuel mix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3851" y="2976480"/>
            <a:ext cx="1639546" cy="170641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105439" bIns="52720" anchor="ctr"/>
          <a:lstStyle/>
          <a:p>
            <a:pPr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Vehicle load &amp; road grade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3851" y="3473280"/>
            <a:ext cx="1639546" cy="170641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105439" bIns="52720" anchor="ctr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trip length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3851" y="3721680"/>
            <a:ext cx="1639546" cy="170639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0" bIns="52720" anchor="ctr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Inspection &amp; maintenance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32066" y="3224881"/>
            <a:ext cx="1639546" cy="170639"/>
          </a:xfrm>
          <a:prstGeom prst="roundRect">
            <a:avLst/>
          </a:prstGeom>
          <a:ln w="95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3779" tIns="52720" rIns="105439" bIns="52720" anchor="ctr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Ambient temperature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6355" y="4302720"/>
            <a:ext cx="2883169" cy="233496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Baseline emissions and fuel consumption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10283" y="5276881"/>
            <a:ext cx="1238695" cy="485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200" dirty="0">
                <a:latin typeface="Tahoma" pitchFamily="34" charset="0"/>
                <a:cs typeface="Tahoma" pitchFamily="34" charset="0"/>
              </a:rPr>
              <a:t>COPERT4</a:t>
            </a:r>
          </a:p>
          <a:p>
            <a:pPr algn="ctr">
              <a:defRPr/>
            </a:pPr>
            <a:r>
              <a:rPr lang="en-GB" sz="1200" dirty="0">
                <a:latin typeface="Tahoma" pitchFamily="34" charset="0"/>
                <a:cs typeface="Tahoma" pitchFamily="34" charset="0"/>
              </a:rPr>
              <a:t>Empirical data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93452" y="4304880"/>
            <a:ext cx="1774258" cy="2332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Calibration to local conditions</a:t>
            </a:r>
          </a:p>
        </p:txBody>
      </p:sp>
      <p:cxnSp>
        <p:nvCxnSpPr>
          <p:cNvPr id="59" name="Straight Arrow Connector 58"/>
          <p:cNvCxnSpPr>
            <a:stCxn id="53" idx="2"/>
            <a:endCxn id="76" idx="1"/>
          </p:cNvCxnSpPr>
          <p:nvPr/>
        </p:nvCxnSpPr>
        <p:spPr>
          <a:xfrm rot="16200000" flipH="1">
            <a:off x="1104395" y="5488115"/>
            <a:ext cx="291601" cy="84113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60" name="Straight Arrow Connector 26"/>
          <p:cNvCxnSpPr>
            <a:stCxn id="63" idx="0"/>
            <a:endCxn id="53" idx="3"/>
          </p:cNvCxnSpPr>
          <p:nvPr/>
        </p:nvCxnSpPr>
        <p:spPr>
          <a:xfrm rot="16200000" flipV="1">
            <a:off x="2588070" y="4381868"/>
            <a:ext cx="241920" cy="2520103"/>
          </a:xfrm>
          <a:prstGeom prst="bentConnector2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1" name="Rounded Rectangle 60"/>
          <p:cNvSpPr/>
          <p:nvPr/>
        </p:nvSpPr>
        <p:spPr>
          <a:xfrm>
            <a:off x="3229807" y="4888081"/>
            <a:ext cx="1490049" cy="4859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Local fuel consumption / road test results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3921455" y="5569560"/>
            <a:ext cx="39096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3" name="Rounded Rectangle 62"/>
          <p:cNvSpPr/>
          <p:nvPr/>
        </p:nvSpPr>
        <p:spPr>
          <a:xfrm>
            <a:off x="3229807" y="5762880"/>
            <a:ext cx="1478548" cy="291601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Correction factor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87401" y="4803839"/>
            <a:ext cx="1084269" cy="6674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13474" y="4693681"/>
            <a:ext cx="1084269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639546" y="4596479"/>
            <a:ext cx="1084269" cy="66744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emission factors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(CO2/km)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828472" y="5957280"/>
            <a:ext cx="1034984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44687" y="5860081"/>
            <a:ext cx="1034984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670761" y="5762880"/>
            <a:ext cx="1053054" cy="583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consumption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-278241" y="4649659"/>
            <a:ext cx="1274400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7" name="Rectangle 96"/>
          <p:cNvSpPr/>
          <p:nvPr/>
        </p:nvSpPr>
        <p:spPr>
          <a:xfrm>
            <a:off x="5311275" y="4304880"/>
            <a:ext cx="3696371" cy="2332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reference emissions and fuel consumption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908591" y="4901040"/>
            <a:ext cx="1025127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824807" y="4790880"/>
            <a:ext cx="1025127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750879" y="4693680"/>
            <a:ext cx="1025127" cy="68039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vehicle emissions / year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2723815" y="4790880"/>
            <a:ext cx="502706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0" name="Rectangle 129"/>
          <p:cNvSpPr/>
          <p:nvPr/>
        </p:nvSpPr>
        <p:spPr>
          <a:xfrm>
            <a:off x="3832727" y="1775520"/>
            <a:ext cx="1404620" cy="2332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/>
            <a:r>
              <a:rPr lang="en-GB" sz="1000" dirty="0">
                <a:latin typeface="Tahoma" pitchFamily="34" charset="0"/>
                <a:cs typeface="Tahoma" pitchFamily="34" charset="0"/>
              </a:rPr>
              <a:t>6. Projected change in efficiency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906653" y="3233520"/>
            <a:ext cx="1256767" cy="68039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Projected change in vehicle efficiency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906653" y="2261521"/>
            <a:ext cx="1256767" cy="6803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 curves for distinct vehicle types</a:t>
            </a:r>
          </a:p>
        </p:txBody>
      </p:sp>
      <p:cxnSp>
        <p:nvCxnSpPr>
          <p:cNvPr id="134" name="Straight Arrow Connector 133"/>
          <p:cNvCxnSpPr>
            <a:stCxn id="133" idx="2"/>
            <a:endCxn id="132" idx="0"/>
          </p:cNvCxnSpPr>
          <p:nvPr/>
        </p:nvCxnSpPr>
        <p:spPr>
          <a:xfrm rot="5400000">
            <a:off x="4389237" y="3089059"/>
            <a:ext cx="291599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5" name="Rectangle 134"/>
          <p:cNvSpPr/>
          <p:nvPr/>
        </p:nvSpPr>
        <p:spPr>
          <a:xfrm>
            <a:off x="5311275" y="1775520"/>
            <a:ext cx="3696371" cy="2332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/>
            <a:r>
              <a:rPr lang="en-GB" sz="1000" dirty="0">
                <a:latin typeface="Tahoma" pitchFamily="34" charset="0"/>
                <a:cs typeface="Tahoma" pitchFamily="34" charset="0"/>
              </a:rPr>
              <a:t>7. Projected low carbon emissions and fuel consumption</a:t>
            </a: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5163420" y="3624479"/>
            <a:ext cx="149497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1" name="Rectangle 160"/>
          <p:cNvSpPr/>
          <p:nvPr/>
        </p:nvSpPr>
        <p:spPr>
          <a:xfrm>
            <a:off x="2428106" y="1775520"/>
            <a:ext cx="1330693" cy="23328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Vehicle expenditure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661387" y="2261521"/>
            <a:ext cx="1023485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2587460" y="2164320"/>
            <a:ext cx="1023483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513532" y="2067121"/>
            <a:ext cx="1023485" cy="583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New vehicle purchase cost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661387" y="3330720"/>
            <a:ext cx="1023485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2587460" y="3233521"/>
            <a:ext cx="1023483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2513532" y="3136320"/>
            <a:ext cx="1023485" cy="583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In-use vehicle operating costs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2723814" y="6248881"/>
            <a:ext cx="2571032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723815" y="5927039"/>
            <a:ext cx="446850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3" name="Straight Arrow Connector 58"/>
          <p:cNvCxnSpPr>
            <a:stCxn id="53" idx="0"/>
            <a:endCxn id="68" idx="1"/>
          </p:cNvCxnSpPr>
          <p:nvPr/>
        </p:nvCxnSpPr>
        <p:spPr>
          <a:xfrm rot="5400000" flipH="1" flipV="1">
            <a:off x="1061789" y="4699123"/>
            <a:ext cx="345600" cy="809915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9" name="Rounded Rectangle 108"/>
          <p:cNvSpPr/>
          <p:nvPr/>
        </p:nvSpPr>
        <p:spPr>
          <a:xfrm>
            <a:off x="7908591" y="5873040"/>
            <a:ext cx="1025127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824807" y="5762880"/>
            <a:ext cx="1025127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7750879" y="5665680"/>
            <a:ext cx="1025127" cy="68039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fuel consumption / year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08591" y="2274481"/>
            <a:ext cx="1034984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824807" y="2164320"/>
            <a:ext cx="1034984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750879" y="2067121"/>
            <a:ext cx="1034984" cy="68039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vehicle emissions / year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533056" y="2274481"/>
            <a:ext cx="1256767" cy="667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449273" y="2177280"/>
            <a:ext cx="1256766" cy="667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5375344" y="2067121"/>
            <a:ext cx="1256767" cy="667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vehicle-km travelled by all vehicles / year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415258" y="3335040"/>
            <a:ext cx="1177910" cy="678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339688" y="3233520"/>
            <a:ext cx="1179553" cy="682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6272330" y="3136320"/>
            <a:ext cx="1182839" cy="682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 vehicle population / year</a:t>
            </a:r>
          </a:p>
        </p:txBody>
      </p:sp>
      <p:cxnSp>
        <p:nvCxnSpPr>
          <p:cNvPr id="131" name="Straight Arrow Connector 76"/>
          <p:cNvCxnSpPr/>
          <p:nvPr/>
        </p:nvCxnSpPr>
        <p:spPr>
          <a:xfrm rot="5400000" flipH="1" flipV="1">
            <a:off x="7115805" y="2501246"/>
            <a:ext cx="488160" cy="781988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46" name="Rounded Rectangle 145"/>
          <p:cNvSpPr/>
          <p:nvPr/>
        </p:nvSpPr>
        <p:spPr>
          <a:xfrm>
            <a:off x="7908591" y="3343680"/>
            <a:ext cx="1034984" cy="68040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7824807" y="3233520"/>
            <a:ext cx="1034984" cy="6803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750879" y="3136320"/>
            <a:ext cx="1034984" cy="680401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3023" tIns="52720" rIns="83023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fuel consumption / year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6641969" y="2356561"/>
            <a:ext cx="1120411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445312" y="3527281"/>
            <a:ext cx="297353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6" name="Straight Arrow Connector 58"/>
          <p:cNvCxnSpPr/>
          <p:nvPr/>
        </p:nvCxnSpPr>
        <p:spPr>
          <a:xfrm rot="16200000" flipH="1">
            <a:off x="1303253" y="5557038"/>
            <a:ext cx="146880" cy="558563"/>
          </a:xfrm>
          <a:prstGeom prst="bentConnector2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7" name="Straight Arrow Connector 132"/>
          <p:cNvCxnSpPr/>
          <p:nvPr/>
        </p:nvCxnSpPr>
        <p:spPr>
          <a:xfrm rot="5400000" flipH="1" flipV="1">
            <a:off x="4034065" y="2822318"/>
            <a:ext cx="246240" cy="2718886"/>
          </a:xfrm>
          <a:prstGeom prst="bentConnector3">
            <a:avLst>
              <a:gd name="adj1" fmla="val 3734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7" name="Rounded Rectangle 76"/>
          <p:cNvSpPr/>
          <p:nvPr/>
        </p:nvSpPr>
        <p:spPr>
          <a:xfrm>
            <a:off x="5521558" y="5095441"/>
            <a:ext cx="1204195" cy="667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7772" y="4998239"/>
            <a:ext cx="1204196" cy="667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363846" y="4888081"/>
            <a:ext cx="1204195" cy="667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vehicle-km travelled by all vehicles / year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415258" y="6041520"/>
            <a:ext cx="1166410" cy="501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339687" y="5942161"/>
            <a:ext cx="1168053" cy="5032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272331" y="5842801"/>
            <a:ext cx="1171339" cy="5032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 vehicle population / year</a:t>
            </a:r>
          </a:p>
        </p:txBody>
      </p:sp>
      <p:cxnSp>
        <p:nvCxnSpPr>
          <p:cNvPr id="83" name="Straight Arrow Connector 76"/>
          <p:cNvCxnSpPr/>
          <p:nvPr/>
        </p:nvCxnSpPr>
        <p:spPr>
          <a:xfrm rot="5400000" flipH="1" flipV="1">
            <a:off x="7054626" y="5177485"/>
            <a:ext cx="587520" cy="781988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568040" y="5082480"/>
            <a:ext cx="118283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433813" y="6056639"/>
            <a:ext cx="297352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7" name="Pentagon 86"/>
          <p:cNvSpPr/>
          <p:nvPr/>
        </p:nvSpPr>
        <p:spPr>
          <a:xfrm rot="5400000">
            <a:off x="5693070" y="763893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5295229" y="342240"/>
            <a:ext cx="1182839" cy="58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Private vehicle ownership and use</a:t>
            </a:r>
          </a:p>
        </p:txBody>
      </p:sp>
      <p:sp>
        <p:nvSpPr>
          <p:cNvPr id="92" name="Pentagon 91"/>
          <p:cNvSpPr/>
          <p:nvPr/>
        </p:nvSpPr>
        <p:spPr>
          <a:xfrm rot="5400000">
            <a:off x="6949835" y="76605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4" name="Rectangle 93"/>
          <p:cNvSpPr/>
          <p:nvPr/>
        </p:nvSpPr>
        <p:spPr>
          <a:xfrm>
            <a:off x="6551994" y="342240"/>
            <a:ext cx="1182839" cy="585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12" tIns="41512" rIns="41512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On-road mass passenger transport</a:t>
            </a:r>
          </a:p>
        </p:txBody>
      </p:sp>
      <p:sp>
        <p:nvSpPr>
          <p:cNvPr id="95" name="Pentagon 94"/>
          <p:cNvSpPr/>
          <p:nvPr/>
        </p:nvSpPr>
        <p:spPr>
          <a:xfrm rot="5400000">
            <a:off x="8206602" y="76605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8" name="Rectangle 97"/>
          <p:cNvSpPr/>
          <p:nvPr/>
        </p:nvSpPr>
        <p:spPr>
          <a:xfrm>
            <a:off x="7808761" y="342240"/>
            <a:ext cx="1182839" cy="585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On-road freight transport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921" y="511921"/>
            <a:ext cx="8564079" cy="475802"/>
          </a:xfrm>
          <a:prstGeom prst="rect">
            <a:avLst/>
          </a:prstGeom>
          <a:noFill/>
        </p:spPr>
        <p:txBody>
          <a:bodyPr wrap="square" lIns="105439" tIns="52720" rIns="105439" bIns="52720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Efficiency and Emissions</a:t>
            </a:r>
          </a:p>
        </p:txBody>
      </p:sp>
    </p:spTree>
    <p:extLst>
      <p:ext uri="{BB962C8B-B14F-4D97-AF65-F5344CB8AC3E}">
        <p14:creationId xmlns:p14="http://schemas.microsoft.com/office/powerpoint/2010/main" val="75751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6DBC5C-4850-450E-8BC4-809280989AFF}"/>
              </a:ext>
            </a:extLst>
          </p:cNvPr>
          <p:cNvSpPr/>
          <p:nvPr/>
        </p:nvSpPr>
        <p:spPr>
          <a:xfrm>
            <a:off x="304800" y="1143000"/>
            <a:ext cx="883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4191000" cy="2316162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Currently includes: </a:t>
            </a: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250 vehicle types/technologies </a:t>
            </a: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28 Low Carbon technologies</a:t>
            </a: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    plus TDM &amp; “soft” measures</a:t>
            </a: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…and easy to add more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76200"/>
            <a:ext cx="6453187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667000"/>
            <a:ext cx="3905236" cy="3416320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2W:-	 Mopeds, scooters, and </a:t>
            </a:r>
          </a:p>
          <a:p>
            <a:r>
              <a:rPr lang="en-US" dirty="0"/>
              <a:t>	motorcycles</a:t>
            </a:r>
          </a:p>
          <a:p>
            <a:r>
              <a:rPr lang="en-US" dirty="0"/>
              <a:t>3W :- 	All</a:t>
            </a:r>
          </a:p>
          <a:p>
            <a:r>
              <a:rPr lang="en-US" dirty="0"/>
              <a:t>PC :- 	 Mini, Small, Lower Medium, </a:t>
            </a:r>
          </a:p>
          <a:p>
            <a:r>
              <a:rPr lang="en-US" dirty="0"/>
              <a:t>	Medium and Upper Medium, </a:t>
            </a:r>
          </a:p>
          <a:p>
            <a:r>
              <a:rPr lang="en-US" dirty="0"/>
              <a:t>	Large and Luxury, SUV</a:t>
            </a:r>
          </a:p>
          <a:p>
            <a:r>
              <a:rPr lang="en-US" dirty="0"/>
              <a:t>LCV :- 	AUV/MUV</a:t>
            </a:r>
          </a:p>
          <a:p>
            <a:r>
              <a:rPr lang="en-US" dirty="0"/>
              <a:t>	Mini van/truck, pick-up, van</a:t>
            </a:r>
          </a:p>
          <a:p>
            <a:r>
              <a:rPr lang="en-US" dirty="0"/>
              <a:t>HCV :- 	Urban Bus by GVW range</a:t>
            </a:r>
          </a:p>
          <a:p>
            <a:r>
              <a:rPr lang="en-US" dirty="0"/>
              <a:t>	Coach by GVW range</a:t>
            </a:r>
          </a:p>
          <a:p>
            <a:r>
              <a:rPr lang="en-US" dirty="0"/>
              <a:t>	Rigid Truck by GVW range</a:t>
            </a:r>
          </a:p>
          <a:p>
            <a:r>
              <a:rPr lang="en-US" dirty="0"/>
              <a:t>	Tractor-trailer by GCW range</a:t>
            </a:r>
          </a:p>
        </p:txBody>
      </p:sp>
    </p:spTree>
    <p:extLst>
      <p:ext uri="{BB962C8B-B14F-4D97-AF65-F5344CB8AC3E}">
        <p14:creationId xmlns:p14="http://schemas.microsoft.com/office/powerpoint/2010/main" val="5275392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92479" y="5348884"/>
            <a:ext cx="1533912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43564" y="5198539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025363" y="1977720"/>
            <a:ext cx="1066799" cy="107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Freight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01189" y="1977720"/>
            <a:ext cx="2918335" cy="107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</a:t>
            </a:r>
          </a:p>
        </p:txBody>
      </p:sp>
      <p:sp>
        <p:nvSpPr>
          <p:cNvPr id="178" name="Pentagon 177"/>
          <p:cNvSpPr/>
          <p:nvPr/>
        </p:nvSpPr>
        <p:spPr>
          <a:xfrm rot="5400000">
            <a:off x="645909" y="1516774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6588" y="76200"/>
            <a:ext cx="8355012" cy="777875"/>
          </a:xfrm>
        </p:spPr>
        <p:txBody>
          <a:bodyPr/>
          <a:lstStyle/>
          <a:p>
            <a:pPr>
              <a:buNone/>
              <a:defRPr/>
            </a:pPr>
            <a:r>
              <a:rPr lang="en-GB" dirty="0"/>
              <a:t>Rail passenger and freight transport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37998" y="3803040"/>
            <a:ext cx="1933277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Base-year use patterns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53635" y="5125204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79708" y="5028003"/>
            <a:ext cx="1195981" cy="6696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22208" y="4930804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kms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 travelled per passenger and freight-ton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923" y="4138083"/>
            <a:ext cx="1330693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888790" y="4720204"/>
            <a:ext cx="390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7" name="Pentagon 116"/>
          <p:cNvSpPr/>
          <p:nvPr/>
        </p:nvSpPr>
        <p:spPr>
          <a:xfrm rot="5400000">
            <a:off x="1902675" y="151677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8" name="Rectangle 117"/>
          <p:cNvSpPr/>
          <p:nvPr/>
        </p:nvSpPr>
        <p:spPr>
          <a:xfrm>
            <a:off x="137998" y="900721"/>
            <a:ext cx="2439605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119" name="Oval 118"/>
          <p:cNvSpPr/>
          <p:nvPr/>
        </p:nvSpPr>
        <p:spPr>
          <a:xfrm>
            <a:off x="211926" y="1192320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120" name="Oval 119"/>
          <p:cNvSpPr/>
          <p:nvPr/>
        </p:nvSpPr>
        <p:spPr>
          <a:xfrm>
            <a:off x="964343" y="1192320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121" name="Oval 120"/>
          <p:cNvSpPr/>
          <p:nvPr/>
        </p:nvSpPr>
        <p:spPr>
          <a:xfrm>
            <a:off x="1838330" y="1192320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601761" y="5321762"/>
            <a:ext cx="56843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1" name="Pentagon 100"/>
          <p:cNvSpPr/>
          <p:nvPr/>
        </p:nvSpPr>
        <p:spPr>
          <a:xfrm rot="5400000">
            <a:off x="2975854" y="1535855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2667001" y="877801"/>
            <a:ext cx="990600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spcBef>
                <a:spcPts val="600"/>
              </a:spcBef>
              <a:defRPr/>
            </a:pPr>
            <a:endParaRPr lang="en-GB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On-road  private and mass-transit  travel mix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09550" y="2276176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Metro and Light Rail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150442" y="2276176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High-speed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 Rail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00859" y="2276267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Main-line &amp; Commuter Passenger Service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113170" y="2273400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Main-line &amp; Dedicated Freight Service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01190" y="3053206"/>
            <a:ext cx="3990972" cy="29611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Electrified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170196" y="3349320"/>
            <a:ext cx="1921966" cy="29611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Diesel-electric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170196" y="3810000"/>
            <a:ext cx="4224039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Projected travel distance  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839297" y="5257199"/>
            <a:ext cx="1071126" cy="5810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762084" y="5157840"/>
            <a:ext cx="107441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86514" y="5073600"/>
            <a:ext cx="1076055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Electrified / non-electric mix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796584" y="4285200"/>
            <a:ext cx="1112196" cy="691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719371" y="4185840"/>
            <a:ext cx="1115483" cy="6955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686514" y="4099440"/>
            <a:ext cx="1107268" cy="69984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passenger-km and freight-ton km travelled / year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355820" y="4198800"/>
            <a:ext cx="1034984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Modal shift assumptions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503675" y="5257200"/>
            <a:ext cx="1031698" cy="591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428104" y="5157840"/>
            <a:ext cx="1033342" cy="594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355820" y="5073600"/>
            <a:ext cx="1034984" cy="596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Expansion plans</a:t>
            </a:r>
          </a:p>
        </p:txBody>
      </p:sp>
      <p:cxnSp>
        <p:nvCxnSpPr>
          <p:cNvPr id="146" name="Straight Arrow Connector 264"/>
          <p:cNvCxnSpPr/>
          <p:nvPr/>
        </p:nvCxnSpPr>
        <p:spPr>
          <a:xfrm rot="5400000" flipH="1" flipV="1">
            <a:off x="3084432" y="4471520"/>
            <a:ext cx="390961" cy="81320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390804" y="4393200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4130794" y="4929139"/>
            <a:ext cx="295921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7" name="Rounded Rectangle 156"/>
          <p:cNvSpPr/>
          <p:nvPr/>
        </p:nvSpPr>
        <p:spPr>
          <a:xfrm>
            <a:off x="5173276" y="5278800"/>
            <a:ext cx="951199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089492" y="5179440"/>
            <a:ext cx="951200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015565" y="5073600"/>
            <a:ext cx="951199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 &amp; Freight movements</a:t>
            </a:r>
          </a:p>
        </p:txBody>
      </p:sp>
      <p:cxnSp>
        <p:nvCxnSpPr>
          <p:cNvPr id="173" name="Straight Arrow Connector 264"/>
          <p:cNvCxnSpPr/>
          <p:nvPr/>
        </p:nvCxnSpPr>
        <p:spPr>
          <a:xfrm>
            <a:off x="4793782" y="4587600"/>
            <a:ext cx="670275" cy="49032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5" name="Rectangle 174"/>
          <p:cNvSpPr/>
          <p:nvPr/>
        </p:nvSpPr>
        <p:spPr>
          <a:xfrm>
            <a:off x="6446826" y="1540787"/>
            <a:ext cx="2544774" cy="212377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wagon and locomotive population usage and changes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256646" y="1904475"/>
            <a:ext cx="739274" cy="6803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301487" y="2072955"/>
            <a:ext cx="619348" cy="10951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8217703" y="1975754"/>
            <a:ext cx="619347" cy="10951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8143775" y="1904475"/>
            <a:ext cx="619348" cy="10951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Unit sales per year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7995920" y="2876475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0" name="Rounded Rectangle 189"/>
          <p:cNvSpPr/>
          <p:nvPr/>
        </p:nvSpPr>
        <p:spPr>
          <a:xfrm>
            <a:off x="6553200" y="1904474"/>
            <a:ext cx="555592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calc.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108791" y="2682075"/>
            <a:ext cx="887129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Load capacity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7108792" y="2196074"/>
            <a:ext cx="149498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3" name="Straight Arrow Connector 192"/>
          <p:cNvCxnSpPr/>
          <p:nvPr/>
        </p:nvCxnSpPr>
        <p:spPr>
          <a:xfrm rot="10800000" flipV="1">
            <a:off x="7995920" y="2196074"/>
            <a:ext cx="14785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6" name="Rounded Rectangle 195"/>
          <p:cNvSpPr/>
          <p:nvPr/>
        </p:nvSpPr>
        <p:spPr>
          <a:xfrm>
            <a:off x="7120556" y="3024046"/>
            <a:ext cx="880443" cy="328754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Efficiency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Per unit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4171950" y="1531770"/>
            <a:ext cx="1111375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Loading Factors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4470125" y="2224080"/>
            <a:ext cx="739274" cy="976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4396197" y="2129039"/>
            <a:ext cx="739274" cy="97848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4320626" y="2031841"/>
            <a:ext cx="739274" cy="97847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car &amp; wagon usage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5357609" y="1524000"/>
            <a:ext cx="103662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Train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configuration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551785" y="2097414"/>
            <a:ext cx="739274" cy="607686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5488057" y="2018963"/>
            <a:ext cx="739274" cy="6038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5431536" y="1897405"/>
            <a:ext cx="739274" cy="649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Car/Wagon per train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554058" y="2973714"/>
            <a:ext cx="739274" cy="607686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5490330" y="2895263"/>
            <a:ext cx="739274" cy="6038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5433809" y="2773705"/>
            <a:ext cx="739274" cy="649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Locomotive &amp; MPU in use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457950" y="3797895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Projected active population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646473" y="4555573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6570902" y="4456213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534149" y="4371975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Locomotive and MPU population / year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772399" y="3810000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7. Non-propulsion Energy Use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60922" y="4567678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7885351" y="4468318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848598" y="4384080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Energy use for non-propulsion activities</a:t>
            </a:r>
          </a:p>
        </p:txBody>
      </p:sp>
      <p:cxnSp>
        <p:nvCxnSpPr>
          <p:cNvPr id="5" name="Elbow Connector 4"/>
          <p:cNvCxnSpPr>
            <a:stCxn id="163" idx="3"/>
          </p:cNvCxnSpPr>
          <p:nvPr/>
        </p:nvCxnSpPr>
        <p:spPr>
          <a:xfrm flipH="1" flipV="1">
            <a:off x="5058258" y="3664561"/>
            <a:ext cx="908506" cy="1701719"/>
          </a:xfrm>
          <a:prstGeom prst="bentConnector4">
            <a:avLst>
              <a:gd name="adj1" fmla="val -25162"/>
              <a:gd name="adj2" fmla="val 58600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28" idx="2"/>
            <a:endCxn id="111" idx="0"/>
          </p:cNvCxnSpPr>
          <p:nvPr/>
        </p:nvCxnSpPr>
        <p:spPr>
          <a:xfrm rot="5400000">
            <a:off x="1373797" y="3080161"/>
            <a:ext cx="453720" cy="992039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99" idx="3"/>
            <a:endCxn id="205" idx="1"/>
          </p:cNvCxnSpPr>
          <p:nvPr/>
        </p:nvCxnSpPr>
        <p:spPr>
          <a:xfrm flipV="1">
            <a:off x="5135471" y="2222005"/>
            <a:ext cx="296065" cy="396275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10" idx="3"/>
            <a:endCxn id="190" idx="2"/>
          </p:cNvCxnSpPr>
          <p:nvPr/>
        </p:nvCxnSpPr>
        <p:spPr>
          <a:xfrm flipV="1">
            <a:off x="6173083" y="2587034"/>
            <a:ext cx="657913" cy="511271"/>
          </a:xfrm>
          <a:prstGeom prst="bentConnector2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75" idx="2"/>
            <a:endCxn id="214" idx="0"/>
          </p:cNvCxnSpPr>
          <p:nvPr/>
        </p:nvCxnSpPr>
        <p:spPr>
          <a:xfrm rot="5400000">
            <a:off x="7010857" y="3663619"/>
            <a:ext cx="707414" cy="709299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Placeholder 1"/>
          <p:cNvSpPr txBox="1">
            <a:spLocks/>
          </p:cNvSpPr>
          <p:nvPr/>
        </p:nvSpPr>
        <p:spPr>
          <a:xfrm>
            <a:off x="600012" y="485775"/>
            <a:ext cx="8355012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Metro, Light Rail, High-speed, Suburban and Main-line Service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5000628" y="6016591"/>
            <a:ext cx="3990972" cy="7038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 8. Fuel and Electricity usage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237603" y="6162480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7195657" y="6086280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7162800" y="6057030"/>
            <a:ext cx="1107268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and Electricity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Consumption/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yr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Elbow Connector 20"/>
          <p:cNvCxnSpPr>
            <a:stCxn id="213" idx="2"/>
            <a:endCxn id="223" idx="0"/>
          </p:cNvCxnSpPr>
          <p:nvPr/>
        </p:nvCxnSpPr>
        <p:spPr>
          <a:xfrm rot="16200000" flipH="1">
            <a:off x="7034872" y="5375468"/>
            <a:ext cx="691676" cy="671448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8" idx="2"/>
          </p:cNvCxnSpPr>
          <p:nvPr/>
        </p:nvCxnSpPr>
        <p:spPr>
          <a:xfrm rot="5400000">
            <a:off x="7678644" y="5388965"/>
            <a:ext cx="739474" cy="551964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ounded Rectangle 224"/>
          <p:cNvSpPr/>
          <p:nvPr/>
        </p:nvSpPr>
        <p:spPr>
          <a:xfrm>
            <a:off x="7120556" y="3390900"/>
            <a:ext cx="880443" cy="234695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8001000" y="3198241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8001000" y="3503041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477822846"/>
      </p:ext>
    </p:extLst>
  </p:cSld>
  <p:clrMapOvr>
    <a:masterClrMapping/>
  </p:clrMapOvr>
  <p:transition advTm="29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92479" y="5156883"/>
            <a:ext cx="1533912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43564" y="5006538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025363" y="2090519"/>
            <a:ext cx="1066799" cy="107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01189" y="2090519"/>
            <a:ext cx="2918335" cy="107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Freight</a:t>
            </a:r>
          </a:p>
        </p:txBody>
      </p:sp>
      <p:sp>
        <p:nvSpPr>
          <p:cNvPr id="178" name="Pentagon 177"/>
          <p:cNvSpPr/>
          <p:nvPr/>
        </p:nvSpPr>
        <p:spPr>
          <a:xfrm rot="5400000">
            <a:off x="645909" y="1629573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6588" y="76200"/>
            <a:ext cx="8355012" cy="777875"/>
          </a:xfrm>
        </p:spPr>
        <p:txBody>
          <a:bodyPr/>
          <a:lstStyle/>
          <a:p>
            <a:pPr>
              <a:buNone/>
              <a:defRPr/>
            </a:pPr>
            <a:r>
              <a:rPr lang="en-GB" dirty="0"/>
              <a:t>Waterborne passenger and freight transport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37998" y="3611039"/>
            <a:ext cx="1933277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Base-year use patterns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53635" y="4933203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79708" y="4836002"/>
            <a:ext cx="1195981" cy="6696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22208" y="4738803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Average 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kms</a:t>
            </a:r>
            <a:r>
              <a:rPr lang="en-GB" sz="1000" dirty="0">
                <a:latin typeface="Tahoma" pitchFamily="34" charset="0"/>
                <a:cs typeface="Tahoma" pitchFamily="34" charset="0"/>
              </a:rPr>
              <a:t> travelled per TEU and passenger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923" y="3946082"/>
            <a:ext cx="1330693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888790" y="4528203"/>
            <a:ext cx="390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7" name="Pentagon 116"/>
          <p:cNvSpPr/>
          <p:nvPr/>
        </p:nvSpPr>
        <p:spPr>
          <a:xfrm rot="5400000">
            <a:off x="1902675" y="1629573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8" name="Rectangle 117"/>
          <p:cNvSpPr/>
          <p:nvPr/>
        </p:nvSpPr>
        <p:spPr>
          <a:xfrm>
            <a:off x="137998" y="1013520"/>
            <a:ext cx="2439605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119" name="Oval 118"/>
          <p:cNvSpPr/>
          <p:nvPr/>
        </p:nvSpPr>
        <p:spPr>
          <a:xfrm>
            <a:off x="211926" y="1305119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120" name="Oval 119"/>
          <p:cNvSpPr/>
          <p:nvPr/>
        </p:nvSpPr>
        <p:spPr>
          <a:xfrm>
            <a:off x="964343" y="1305119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121" name="Oval 120"/>
          <p:cNvSpPr/>
          <p:nvPr/>
        </p:nvSpPr>
        <p:spPr>
          <a:xfrm>
            <a:off x="1838330" y="1305119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601761" y="5129761"/>
            <a:ext cx="56843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1" name="Pentagon 100"/>
          <p:cNvSpPr/>
          <p:nvPr/>
        </p:nvSpPr>
        <p:spPr>
          <a:xfrm rot="5400000">
            <a:off x="2975854" y="164865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2667001" y="990600"/>
            <a:ext cx="990600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spcBef>
                <a:spcPts val="600"/>
              </a:spcBef>
              <a:defRPr/>
            </a:pPr>
            <a:endParaRPr lang="en-GB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On-road  and rail private and mass-transit  travel mix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09550" y="2388975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Sea-going vessels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150442" y="2388975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Self-propelled inland waterways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00859" y="2389066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Push-barges inland waterways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113170" y="2386199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 Service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170196" y="3617999"/>
            <a:ext cx="4224039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Projected travel distance  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839297" y="5065198"/>
            <a:ext cx="1071126" cy="5810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762084" y="4965839"/>
            <a:ext cx="107441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86514" y="4881599"/>
            <a:ext cx="1076055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Propulsion unit mix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796584" y="4093199"/>
            <a:ext cx="1112196" cy="691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719371" y="3993839"/>
            <a:ext cx="1115483" cy="6955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686514" y="3907439"/>
            <a:ext cx="1107268" cy="69984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passenger-km and TEU-km travelled / year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355820" y="4006799"/>
            <a:ext cx="1034984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Modal shift assumptions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503675" y="5065199"/>
            <a:ext cx="1031698" cy="591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428104" y="4965839"/>
            <a:ext cx="1033342" cy="594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355820" y="4881599"/>
            <a:ext cx="1034984" cy="596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Expansion plans</a:t>
            </a:r>
          </a:p>
        </p:txBody>
      </p:sp>
      <p:cxnSp>
        <p:nvCxnSpPr>
          <p:cNvPr id="146" name="Straight Arrow Connector 264"/>
          <p:cNvCxnSpPr/>
          <p:nvPr/>
        </p:nvCxnSpPr>
        <p:spPr>
          <a:xfrm rot="5400000" flipH="1" flipV="1">
            <a:off x="3084432" y="4279519"/>
            <a:ext cx="390961" cy="81320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390804" y="4201199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4130794" y="4737138"/>
            <a:ext cx="295921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7" name="Rounded Rectangle 156"/>
          <p:cNvSpPr/>
          <p:nvPr/>
        </p:nvSpPr>
        <p:spPr>
          <a:xfrm>
            <a:off x="5173276" y="5086799"/>
            <a:ext cx="951199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089492" y="4987439"/>
            <a:ext cx="951200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015565" y="4881599"/>
            <a:ext cx="951199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 &amp; Freight movements</a:t>
            </a:r>
          </a:p>
        </p:txBody>
      </p:sp>
      <p:cxnSp>
        <p:nvCxnSpPr>
          <p:cNvPr id="173" name="Straight Arrow Connector 264"/>
          <p:cNvCxnSpPr/>
          <p:nvPr/>
        </p:nvCxnSpPr>
        <p:spPr>
          <a:xfrm>
            <a:off x="4793782" y="4395599"/>
            <a:ext cx="670275" cy="49032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5" name="Rectangle 174"/>
          <p:cNvSpPr/>
          <p:nvPr/>
        </p:nvSpPr>
        <p:spPr>
          <a:xfrm>
            <a:off x="6446826" y="1348786"/>
            <a:ext cx="2544774" cy="212377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barge, vessel and tug population usage and changes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256646" y="1712474"/>
            <a:ext cx="739274" cy="6803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301487" y="1880954"/>
            <a:ext cx="619348" cy="10951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8217703" y="1783753"/>
            <a:ext cx="619347" cy="10951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8143775" y="1712474"/>
            <a:ext cx="619348" cy="10951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Unit sales per year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7995920" y="2684474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0" name="Rounded Rectangle 189"/>
          <p:cNvSpPr/>
          <p:nvPr/>
        </p:nvSpPr>
        <p:spPr>
          <a:xfrm>
            <a:off x="6553200" y="1712473"/>
            <a:ext cx="555592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calc.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108791" y="2490074"/>
            <a:ext cx="887129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Load capacity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7108792" y="2004073"/>
            <a:ext cx="149498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3" name="Straight Arrow Connector 192"/>
          <p:cNvCxnSpPr/>
          <p:nvPr/>
        </p:nvCxnSpPr>
        <p:spPr>
          <a:xfrm rot="10800000" flipV="1">
            <a:off x="7995920" y="2004073"/>
            <a:ext cx="14785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6" name="Rounded Rectangle 195"/>
          <p:cNvSpPr/>
          <p:nvPr/>
        </p:nvSpPr>
        <p:spPr>
          <a:xfrm>
            <a:off x="7120556" y="2832045"/>
            <a:ext cx="880443" cy="328754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Efficiency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Per unit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4171950" y="1339769"/>
            <a:ext cx="1111375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Loading Factors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4470125" y="2032079"/>
            <a:ext cx="739274" cy="976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4396197" y="1937038"/>
            <a:ext cx="739274" cy="97848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4320626" y="1839840"/>
            <a:ext cx="739274" cy="97847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vessel loading and usage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5357609" y="1331999"/>
            <a:ext cx="1036626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Vessel / barge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configuration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551785" y="1905413"/>
            <a:ext cx="739274" cy="607686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5488057" y="1826962"/>
            <a:ext cx="739274" cy="6038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5431536" y="1705404"/>
            <a:ext cx="739274" cy="649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TEU per unit and route type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554058" y="2781713"/>
            <a:ext cx="739274" cy="607686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5490330" y="2703262"/>
            <a:ext cx="739274" cy="6038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5433809" y="2581704"/>
            <a:ext cx="739274" cy="6492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Propulsion units in use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457950" y="3605894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Projected active population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646473" y="4363572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6570902" y="4264212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534149" y="4179974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vessel population / year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772399" y="3617999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7. Non-propulsion Energy Use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60922" y="4375677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7885351" y="4276317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848598" y="4192079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Energy use for non-propulsion activities</a:t>
            </a:r>
          </a:p>
        </p:txBody>
      </p:sp>
      <p:cxnSp>
        <p:nvCxnSpPr>
          <p:cNvPr id="5" name="Elbow Connector 4"/>
          <p:cNvCxnSpPr>
            <a:stCxn id="163" idx="3"/>
          </p:cNvCxnSpPr>
          <p:nvPr/>
        </p:nvCxnSpPr>
        <p:spPr>
          <a:xfrm flipH="1" flipV="1">
            <a:off x="5058258" y="3472560"/>
            <a:ext cx="908506" cy="1701719"/>
          </a:xfrm>
          <a:prstGeom prst="bentConnector4">
            <a:avLst>
              <a:gd name="adj1" fmla="val -25162"/>
              <a:gd name="adj2" fmla="val 58600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cxnSpLocks/>
            <a:endCxn id="111" idx="0"/>
          </p:cNvCxnSpPr>
          <p:nvPr/>
        </p:nvCxnSpPr>
        <p:spPr>
          <a:xfrm rot="5400000">
            <a:off x="1373797" y="2888160"/>
            <a:ext cx="453720" cy="992039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99" idx="3"/>
            <a:endCxn id="205" idx="1"/>
          </p:cNvCxnSpPr>
          <p:nvPr/>
        </p:nvCxnSpPr>
        <p:spPr>
          <a:xfrm flipV="1">
            <a:off x="5135471" y="2030004"/>
            <a:ext cx="296065" cy="396275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10" idx="3"/>
            <a:endCxn id="190" idx="2"/>
          </p:cNvCxnSpPr>
          <p:nvPr/>
        </p:nvCxnSpPr>
        <p:spPr>
          <a:xfrm flipV="1">
            <a:off x="6173083" y="2395033"/>
            <a:ext cx="657913" cy="511271"/>
          </a:xfrm>
          <a:prstGeom prst="bentConnector2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75" idx="2"/>
            <a:endCxn id="214" idx="0"/>
          </p:cNvCxnSpPr>
          <p:nvPr/>
        </p:nvCxnSpPr>
        <p:spPr>
          <a:xfrm rot="5400000">
            <a:off x="7010857" y="3471618"/>
            <a:ext cx="707414" cy="709299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Placeholder 1"/>
          <p:cNvSpPr txBox="1">
            <a:spLocks/>
          </p:cNvSpPr>
          <p:nvPr/>
        </p:nvSpPr>
        <p:spPr>
          <a:xfrm>
            <a:off x="688109" y="485775"/>
            <a:ext cx="7617691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Inland waterways and coastal shipping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5000628" y="5824590"/>
            <a:ext cx="3990972" cy="7038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 8. Fuel usage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237603" y="5970479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7195657" y="5894279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7162800" y="5865029"/>
            <a:ext cx="1107268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Consumption/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yr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Elbow Connector 20"/>
          <p:cNvCxnSpPr>
            <a:stCxn id="213" idx="2"/>
            <a:endCxn id="223" idx="0"/>
          </p:cNvCxnSpPr>
          <p:nvPr/>
        </p:nvCxnSpPr>
        <p:spPr>
          <a:xfrm rot="16200000" flipH="1">
            <a:off x="7034872" y="5183467"/>
            <a:ext cx="691676" cy="671448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8" idx="2"/>
          </p:cNvCxnSpPr>
          <p:nvPr/>
        </p:nvCxnSpPr>
        <p:spPr>
          <a:xfrm rot="5400000">
            <a:off x="7678644" y="5196964"/>
            <a:ext cx="739474" cy="551964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ounded Rectangle 224"/>
          <p:cNvSpPr/>
          <p:nvPr/>
        </p:nvSpPr>
        <p:spPr>
          <a:xfrm>
            <a:off x="7120556" y="3198899"/>
            <a:ext cx="880443" cy="234695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8001000" y="3006240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8001000" y="3311040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56842261"/>
      </p:ext>
    </p:extLst>
  </p:cSld>
  <p:clrMapOvr>
    <a:masterClrMapping/>
  </p:clrMapOvr>
  <p:transition advTm="29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92479" y="5156883"/>
            <a:ext cx="1533912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43564" y="5006538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01189" y="2100043"/>
            <a:ext cx="3967585" cy="10702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1. Representative sample of scheduled flights in recent year</a:t>
            </a:r>
          </a:p>
        </p:txBody>
      </p:sp>
      <p:sp>
        <p:nvSpPr>
          <p:cNvPr id="178" name="Pentagon 177"/>
          <p:cNvSpPr/>
          <p:nvPr/>
        </p:nvSpPr>
        <p:spPr>
          <a:xfrm rot="5400000">
            <a:off x="645909" y="1629573"/>
            <a:ext cx="388800" cy="5174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6588" y="76200"/>
            <a:ext cx="8355012" cy="777875"/>
          </a:xfrm>
        </p:spPr>
        <p:txBody>
          <a:bodyPr/>
          <a:lstStyle/>
          <a:p>
            <a:pPr>
              <a:buNone/>
              <a:defRPr/>
            </a:pPr>
            <a:r>
              <a:rPr lang="en-GB" dirty="0"/>
              <a:t>Civil Aviation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37998" y="3611039"/>
            <a:ext cx="1933277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2. Base-year use patterns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53635" y="4933203"/>
            <a:ext cx="1195981" cy="66743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79708" y="4836002"/>
            <a:ext cx="1195981" cy="6696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22208" y="4738803"/>
            <a:ext cx="1195981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LTO and CCD distances by aircraft type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923" y="3946082"/>
            <a:ext cx="1330693" cy="3888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Mix of use patterns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16200000" flipH="1">
            <a:off x="888790" y="4528203"/>
            <a:ext cx="390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7" name="Pentagon 116"/>
          <p:cNvSpPr/>
          <p:nvPr/>
        </p:nvSpPr>
        <p:spPr>
          <a:xfrm rot="5400000">
            <a:off x="1902675" y="1629573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8" name="Rectangle 117"/>
          <p:cNvSpPr/>
          <p:nvPr/>
        </p:nvSpPr>
        <p:spPr>
          <a:xfrm>
            <a:off x="137998" y="1013520"/>
            <a:ext cx="2439605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Macro Scenario</a:t>
            </a:r>
          </a:p>
        </p:txBody>
      </p:sp>
      <p:sp>
        <p:nvSpPr>
          <p:cNvPr id="119" name="Oval 118"/>
          <p:cNvSpPr/>
          <p:nvPr/>
        </p:nvSpPr>
        <p:spPr>
          <a:xfrm>
            <a:off x="211926" y="1305119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GDP</a:t>
            </a:r>
          </a:p>
        </p:txBody>
      </p:sp>
      <p:sp>
        <p:nvSpPr>
          <p:cNvPr id="120" name="Oval 119"/>
          <p:cNvSpPr/>
          <p:nvPr/>
        </p:nvSpPr>
        <p:spPr>
          <a:xfrm>
            <a:off x="964343" y="1305119"/>
            <a:ext cx="785273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Urbanization</a:t>
            </a:r>
          </a:p>
        </p:txBody>
      </p:sp>
      <p:sp>
        <p:nvSpPr>
          <p:cNvPr id="121" name="Oval 120"/>
          <p:cNvSpPr/>
          <p:nvPr/>
        </p:nvSpPr>
        <p:spPr>
          <a:xfrm>
            <a:off x="1838330" y="1305119"/>
            <a:ext cx="665346" cy="486001"/>
          </a:xfrm>
          <a:prstGeom prst="ellipse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Population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601761" y="5129761"/>
            <a:ext cx="56843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01" name="Pentagon 100"/>
          <p:cNvSpPr/>
          <p:nvPr/>
        </p:nvSpPr>
        <p:spPr>
          <a:xfrm rot="5400000">
            <a:off x="2975854" y="1648654"/>
            <a:ext cx="388800" cy="51749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52720" rIns="105439" bIns="52720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2667001" y="990600"/>
            <a:ext cx="990600" cy="87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9" tIns="41512" rIns="105439" bIns="52720"/>
          <a:lstStyle/>
          <a:p>
            <a:pPr algn="ctr">
              <a:spcBef>
                <a:spcPts val="600"/>
              </a:spcBef>
              <a:defRPr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On-road, water and rail private and mass-transit  travel mix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09550" y="2388975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National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150442" y="2388975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National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Freight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00859" y="2389066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International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Passenger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113170" y="2386199"/>
            <a:ext cx="826592" cy="66960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International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Freight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170196" y="3617999"/>
            <a:ext cx="4224039" cy="21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3. Projected travel distance  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839297" y="5065198"/>
            <a:ext cx="1071126" cy="5810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762084" y="4965839"/>
            <a:ext cx="1074412" cy="583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86514" y="4881599"/>
            <a:ext cx="1076055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Aircraft mix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796584" y="4093199"/>
            <a:ext cx="1112196" cy="69120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719371" y="3993839"/>
            <a:ext cx="1115483" cy="6955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686514" y="3907439"/>
            <a:ext cx="1107268" cy="69984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passenger-km and freight ton-km travelled / year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355820" y="4006799"/>
            <a:ext cx="1034984" cy="388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Modal shift assumptions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503675" y="5065199"/>
            <a:ext cx="1031698" cy="591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428104" y="4965839"/>
            <a:ext cx="1033342" cy="594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355820" y="4881599"/>
            <a:ext cx="1034984" cy="596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Expansion plans</a:t>
            </a:r>
          </a:p>
        </p:txBody>
      </p:sp>
      <p:cxnSp>
        <p:nvCxnSpPr>
          <p:cNvPr id="146" name="Straight Arrow Connector 264"/>
          <p:cNvCxnSpPr/>
          <p:nvPr/>
        </p:nvCxnSpPr>
        <p:spPr>
          <a:xfrm rot="5400000" flipH="1" flipV="1">
            <a:off x="3084432" y="4279519"/>
            <a:ext cx="390961" cy="81320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390804" y="4201199"/>
            <a:ext cx="297353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H="1" flipV="1">
            <a:off x="4130794" y="4737138"/>
            <a:ext cx="295921" cy="16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57" name="Rounded Rectangle 156"/>
          <p:cNvSpPr/>
          <p:nvPr/>
        </p:nvSpPr>
        <p:spPr>
          <a:xfrm>
            <a:off x="5173276" y="5086799"/>
            <a:ext cx="951199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089492" y="4987439"/>
            <a:ext cx="951200" cy="574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015565" y="4881599"/>
            <a:ext cx="951199" cy="585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Future Pass &amp; Freight movements</a:t>
            </a:r>
          </a:p>
        </p:txBody>
      </p:sp>
      <p:cxnSp>
        <p:nvCxnSpPr>
          <p:cNvPr id="173" name="Straight Arrow Connector 264"/>
          <p:cNvCxnSpPr/>
          <p:nvPr/>
        </p:nvCxnSpPr>
        <p:spPr>
          <a:xfrm>
            <a:off x="4793782" y="4395599"/>
            <a:ext cx="670275" cy="49032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5" name="Rectangle 174"/>
          <p:cNvSpPr/>
          <p:nvPr/>
        </p:nvSpPr>
        <p:spPr>
          <a:xfrm>
            <a:off x="5257800" y="1348786"/>
            <a:ext cx="2544774" cy="212377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5. Projected Aircraft population usage and operation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067620" y="1712474"/>
            <a:ext cx="739274" cy="6803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950" dirty="0">
                <a:latin typeface="Tahoma" pitchFamily="34" charset="0"/>
                <a:cs typeface="Tahoma" pitchFamily="34" charset="0"/>
              </a:rPr>
              <a:t>Annual replacement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112461" y="1880954"/>
            <a:ext cx="619348" cy="109511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7028677" y="1783753"/>
            <a:ext cx="619347" cy="109512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954749" y="1712474"/>
            <a:ext cx="619348" cy="10951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Unit sales per year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6806894" y="2684474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0" name="Rounded Rectangle 189"/>
          <p:cNvSpPr/>
          <p:nvPr/>
        </p:nvSpPr>
        <p:spPr>
          <a:xfrm>
            <a:off x="5364174" y="1712473"/>
            <a:ext cx="555592" cy="68256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Mortality calc.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919765" y="2490074"/>
            <a:ext cx="887129" cy="291599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41512" rIns="0" bIns="41512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Load capacity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5919766" y="2004073"/>
            <a:ext cx="149498" cy="21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93" name="Straight Arrow Connector 192"/>
          <p:cNvCxnSpPr/>
          <p:nvPr/>
        </p:nvCxnSpPr>
        <p:spPr>
          <a:xfrm rot="10800000" flipV="1">
            <a:off x="6806894" y="2004073"/>
            <a:ext cx="14785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6" name="Rounded Rectangle 195"/>
          <p:cNvSpPr/>
          <p:nvPr/>
        </p:nvSpPr>
        <p:spPr>
          <a:xfrm>
            <a:off x="5931530" y="2832045"/>
            <a:ext cx="880443" cy="328754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Efficiency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Per unit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4114800" y="1339769"/>
            <a:ext cx="1111375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4. Loading Factors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4412975" y="2032079"/>
            <a:ext cx="739274" cy="976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4339047" y="1937038"/>
            <a:ext cx="739274" cy="97848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4263476" y="1839840"/>
            <a:ext cx="739274" cy="97847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Aircraft loading and usage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457950" y="3605894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7. Projected active population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646473" y="4363572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6570902" y="4264212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534149" y="4179974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Total active vessel population / year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7772399" y="3617999"/>
            <a:ext cx="1219200" cy="2150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8. Emissions and Energy Calculation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60922" y="4375677"/>
            <a:ext cx="948168" cy="90715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7885351" y="4276317"/>
            <a:ext cx="948168" cy="90914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848598" y="4192079"/>
            <a:ext cx="951530" cy="91113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EMEP / EEA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Emissions 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model</a:t>
            </a:r>
          </a:p>
        </p:txBody>
      </p:sp>
      <p:cxnSp>
        <p:nvCxnSpPr>
          <p:cNvPr id="5" name="Elbow Connector 4"/>
          <p:cNvCxnSpPr>
            <a:stCxn id="163" idx="3"/>
          </p:cNvCxnSpPr>
          <p:nvPr/>
        </p:nvCxnSpPr>
        <p:spPr>
          <a:xfrm flipH="1" flipV="1">
            <a:off x="5058258" y="3472560"/>
            <a:ext cx="908506" cy="1701719"/>
          </a:xfrm>
          <a:prstGeom prst="bentConnector4">
            <a:avLst>
              <a:gd name="adj1" fmla="val -25162"/>
              <a:gd name="adj2" fmla="val 58600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cxnSpLocks/>
            <a:endCxn id="111" idx="0"/>
          </p:cNvCxnSpPr>
          <p:nvPr/>
        </p:nvCxnSpPr>
        <p:spPr>
          <a:xfrm rot="5400000">
            <a:off x="1373797" y="2888160"/>
            <a:ext cx="453720" cy="992039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cxnSpLocks/>
          </p:cNvCxnSpPr>
          <p:nvPr/>
        </p:nvCxnSpPr>
        <p:spPr>
          <a:xfrm flipV="1">
            <a:off x="5124450" y="2030004"/>
            <a:ext cx="296065" cy="396275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75" idx="2"/>
            <a:endCxn id="214" idx="0"/>
          </p:cNvCxnSpPr>
          <p:nvPr/>
        </p:nvCxnSpPr>
        <p:spPr>
          <a:xfrm rot="16200000" flipH="1">
            <a:off x="6416343" y="3586403"/>
            <a:ext cx="707414" cy="479727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Placeholder 1"/>
          <p:cNvSpPr txBox="1">
            <a:spLocks/>
          </p:cNvSpPr>
          <p:nvPr/>
        </p:nvSpPr>
        <p:spPr>
          <a:xfrm>
            <a:off x="636589" y="485775"/>
            <a:ext cx="7669212" cy="541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Passenger &amp; Freight, International Passenger &amp; Freight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37998" y="5824590"/>
            <a:ext cx="8853602" cy="70389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 9. Fuel usage and emissions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237603" y="5970479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7195657" y="5894279"/>
            <a:ext cx="1115483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7162800" y="5865029"/>
            <a:ext cx="1107268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Consumption/</a:t>
            </a:r>
            <a:r>
              <a:rPr lang="en-GB" sz="1000" dirty="0" err="1">
                <a:latin typeface="Tahoma" pitchFamily="34" charset="0"/>
                <a:cs typeface="Tahoma" pitchFamily="34" charset="0"/>
              </a:rPr>
              <a:t>yr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Elbow Connector 20"/>
          <p:cNvCxnSpPr>
            <a:stCxn id="213" idx="2"/>
            <a:endCxn id="223" idx="0"/>
          </p:cNvCxnSpPr>
          <p:nvPr/>
        </p:nvCxnSpPr>
        <p:spPr>
          <a:xfrm rot="16200000" flipH="1">
            <a:off x="7034872" y="5183467"/>
            <a:ext cx="691676" cy="671448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8" idx="2"/>
          </p:cNvCxnSpPr>
          <p:nvPr/>
        </p:nvCxnSpPr>
        <p:spPr>
          <a:xfrm rot="5400000">
            <a:off x="7678644" y="5196964"/>
            <a:ext cx="739474" cy="551964"/>
          </a:xfrm>
          <a:prstGeom prst="bentConnector3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ounded Rectangle 224"/>
          <p:cNvSpPr/>
          <p:nvPr/>
        </p:nvSpPr>
        <p:spPr>
          <a:xfrm>
            <a:off x="5931530" y="3198899"/>
            <a:ext cx="880443" cy="234695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Technology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6811974" y="3006240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6811974" y="3311040"/>
            <a:ext cx="147855" cy="2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786CD6F4-3849-487D-B810-7C57BE6A01C0}"/>
              </a:ext>
            </a:extLst>
          </p:cNvPr>
          <p:cNvSpPr/>
          <p:nvPr/>
        </p:nvSpPr>
        <p:spPr>
          <a:xfrm>
            <a:off x="7848600" y="1344625"/>
            <a:ext cx="1111375" cy="214056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512" rIns="0" bIns="52720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6. Economics</a:t>
            </a:r>
          </a:p>
        </p:txBody>
      </p:sp>
      <p:sp>
        <p:nvSpPr>
          <p:cNvPr id="94" name="Rounded Rectangle 197">
            <a:extLst>
              <a:ext uri="{FF2B5EF4-FFF2-40B4-BE49-F238E27FC236}">
                <a16:creationId xmlns:a16="http://schemas.microsoft.com/office/drawing/2014/main" id="{87A06348-ADF8-40D6-9CA1-71AD666187B8}"/>
              </a:ext>
            </a:extLst>
          </p:cNvPr>
          <p:cNvSpPr/>
          <p:nvPr/>
        </p:nvSpPr>
        <p:spPr>
          <a:xfrm>
            <a:off x="8098011" y="2042284"/>
            <a:ext cx="739274" cy="9763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Rounded Rectangle 198">
            <a:extLst>
              <a:ext uri="{FF2B5EF4-FFF2-40B4-BE49-F238E27FC236}">
                <a16:creationId xmlns:a16="http://schemas.microsoft.com/office/drawing/2014/main" id="{461EB439-6DC0-4E0B-8E93-6F48097DD22B}"/>
              </a:ext>
            </a:extLst>
          </p:cNvPr>
          <p:cNvSpPr/>
          <p:nvPr/>
        </p:nvSpPr>
        <p:spPr>
          <a:xfrm>
            <a:off x="8024083" y="1947243"/>
            <a:ext cx="739274" cy="978481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Rounded Rectangle 199">
            <a:extLst>
              <a:ext uri="{FF2B5EF4-FFF2-40B4-BE49-F238E27FC236}">
                <a16:creationId xmlns:a16="http://schemas.microsoft.com/office/drawing/2014/main" id="{06FCE0E0-188A-4577-9CB8-6E1EE5824D37}"/>
              </a:ext>
            </a:extLst>
          </p:cNvPr>
          <p:cNvSpPr/>
          <p:nvPr/>
        </p:nvSpPr>
        <p:spPr>
          <a:xfrm>
            <a:off x="7948512" y="1850045"/>
            <a:ext cx="739274" cy="978479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CAPEX, OPEX, </a:t>
            </a:r>
            <a:r>
              <a:rPr lang="en-GB" sz="900" dirty="0">
                <a:latin typeface="Tahoma" pitchFamily="34" charset="0"/>
                <a:cs typeface="Tahoma" pitchFamily="34" charset="0"/>
              </a:rPr>
              <a:t>Maintenance</a:t>
            </a: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Fuel Personnel</a:t>
            </a:r>
          </a:p>
        </p:txBody>
      </p:sp>
      <p:sp>
        <p:nvSpPr>
          <p:cNvPr id="102" name="Rounded Rectangle 223">
            <a:extLst>
              <a:ext uri="{FF2B5EF4-FFF2-40B4-BE49-F238E27FC236}">
                <a16:creationId xmlns:a16="http://schemas.microsoft.com/office/drawing/2014/main" id="{05A965E4-2294-4DED-B35F-CE5AF3BDCC11}"/>
              </a:ext>
            </a:extLst>
          </p:cNvPr>
          <p:cNvSpPr/>
          <p:nvPr/>
        </p:nvSpPr>
        <p:spPr>
          <a:xfrm>
            <a:off x="2785721" y="5987939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Rounded Rectangle 221">
            <a:extLst>
              <a:ext uri="{FF2B5EF4-FFF2-40B4-BE49-F238E27FC236}">
                <a16:creationId xmlns:a16="http://schemas.microsoft.com/office/drawing/2014/main" id="{EF93C0B4-E5F8-44F1-881E-5B04675C85D1}"/>
              </a:ext>
            </a:extLst>
          </p:cNvPr>
          <p:cNvSpPr/>
          <p:nvPr/>
        </p:nvSpPr>
        <p:spPr>
          <a:xfrm>
            <a:off x="2743775" y="5911739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Rounded Rectangle 222">
            <a:extLst>
              <a:ext uri="{FF2B5EF4-FFF2-40B4-BE49-F238E27FC236}">
                <a16:creationId xmlns:a16="http://schemas.microsoft.com/office/drawing/2014/main" id="{40C514C7-6844-49E2-B058-CD66C798FF34}"/>
              </a:ext>
            </a:extLst>
          </p:cNvPr>
          <p:cNvSpPr/>
          <p:nvPr/>
        </p:nvSpPr>
        <p:spPr>
          <a:xfrm>
            <a:off x="2710918" y="5882489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NOx emissions</a:t>
            </a:r>
          </a:p>
        </p:txBody>
      </p:sp>
      <p:sp>
        <p:nvSpPr>
          <p:cNvPr id="107" name="Rounded Rectangle 223">
            <a:extLst>
              <a:ext uri="{FF2B5EF4-FFF2-40B4-BE49-F238E27FC236}">
                <a16:creationId xmlns:a16="http://schemas.microsoft.com/office/drawing/2014/main" id="{6F3ADD73-7735-4C38-BD28-C6A9C53021B2}"/>
              </a:ext>
            </a:extLst>
          </p:cNvPr>
          <p:cNvSpPr/>
          <p:nvPr/>
        </p:nvSpPr>
        <p:spPr>
          <a:xfrm>
            <a:off x="3649715" y="5990998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Rounded Rectangle 221">
            <a:extLst>
              <a:ext uri="{FF2B5EF4-FFF2-40B4-BE49-F238E27FC236}">
                <a16:creationId xmlns:a16="http://schemas.microsoft.com/office/drawing/2014/main" id="{59D24C11-C451-487B-A539-88DAC6CC32C8}"/>
              </a:ext>
            </a:extLst>
          </p:cNvPr>
          <p:cNvSpPr/>
          <p:nvPr/>
        </p:nvSpPr>
        <p:spPr>
          <a:xfrm>
            <a:off x="3607769" y="5914798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Rounded Rectangle 222">
            <a:extLst>
              <a:ext uri="{FF2B5EF4-FFF2-40B4-BE49-F238E27FC236}">
                <a16:creationId xmlns:a16="http://schemas.microsoft.com/office/drawing/2014/main" id="{2BD64968-3796-4777-A606-A22E1996F0B8}"/>
              </a:ext>
            </a:extLst>
          </p:cNvPr>
          <p:cNvSpPr/>
          <p:nvPr/>
        </p:nvSpPr>
        <p:spPr>
          <a:xfrm>
            <a:off x="3574912" y="5885548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 err="1">
                <a:latin typeface="Tahoma" pitchFamily="34" charset="0"/>
                <a:cs typeface="Tahoma" pitchFamily="34" charset="0"/>
              </a:rPr>
              <a:t>SOx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emissions</a:t>
            </a:r>
          </a:p>
        </p:txBody>
      </p:sp>
      <p:sp>
        <p:nvSpPr>
          <p:cNvPr id="110" name="Rounded Rectangle 223">
            <a:extLst>
              <a:ext uri="{FF2B5EF4-FFF2-40B4-BE49-F238E27FC236}">
                <a16:creationId xmlns:a16="http://schemas.microsoft.com/office/drawing/2014/main" id="{A3E63CE5-FB5D-4637-89AC-ADE8D8D56EE6}"/>
              </a:ext>
            </a:extLst>
          </p:cNvPr>
          <p:cNvSpPr/>
          <p:nvPr/>
        </p:nvSpPr>
        <p:spPr>
          <a:xfrm>
            <a:off x="4522931" y="5990998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Rounded Rectangle 221">
            <a:extLst>
              <a:ext uri="{FF2B5EF4-FFF2-40B4-BE49-F238E27FC236}">
                <a16:creationId xmlns:a16="http://schemas.microsoft.com/office/drawing/2014/main" id="{0F85D74C-33FE-4C7E-8BAE-79665B190664}"/>
              </a:ext>
            </a:extLst>
          </p:cNvPr>
          <p:cNvSpPr/>
          <p:nvPr/>
        </p:nvSpPr>
        <p:spPr>
          <a:xfrm>
            <a:off x="4480985" y="5914798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Rounded Rectangle 222">
            <a:extLst>
              <a:ext uri="{FF2B5EF4-FFF2-40B4-BE49-F238E27FC236}">
                <a16:creationId xmlns:a16="http://schemas.microsoft.com/office/drawing/2014/main" id="{46E2E75E-4555-4772-B9A1-E9AB4FFBCBB6}"/>
              </a:ext>
            </a:extLst>
          </p:cNvPr>
          <p:cNvSpPr/>
          <p:nvPr/>
        </p:nvSpPr>
        <p:spPr>
          <a:xfrm>
            <a:off x="4448128" y="5885548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 emissions</a:t>
            </a:r>
          </a:p>
        </p:txBody>
      </p:sp>
      <p:sp>
        <p:nvSpPr>
          <p:cNvPr id="129" name="Rounded Rectangle 223">
            <a:extLst>
              <a:ext uri="{FF2B5EF4-FFF2-40B4-BE49-F238E27FC236}">
                <a16:creationId xmlns:a16="http://schemas.microsoft.com/office/drawing/2014/main" id="{36695A45-90BF-419D-A971-25F813E6E4CD}"/>
              </a:ext>
            </a:extLst>
          </p:cNvPr>
          <p:cNvSpPr/>
          <p:nvPr/>
        </p:nvSpPr>
        <p:spPr>
          <a:xfrm>
            <a:off x="5385795" y="5983887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Rounded Rectangle 221">
            <a:extLst>
              <a:ext uri="{FF2B5EF4-FFF2-40B4-BE49-F238E27FC236}">
                <a16:creationId xmlns:a16="http://schemas.microsoft.com/office/drawing/2014/main" id="{B9F29140-5C38-4CDA-AAA2-BAD00E5C218A}"/>
              </a:ext>
            </a:extLst>
          </p:cNvPr>
          <p:cNvSpPr/>
          <p:nvPr/>
        </p:nvSpPr>
        <p:spPr>
          <a:xfrm>
            <a:off x="5343849" y="5907687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" name="Rounded Rectangle 222">
            <a:extLst>
              <a:ext uri="{FF2B5EF4-FFF2-40B4-BE49-F238E27FC236}">
                <a16:creationId xmlns:a16="http://schemas.microsoft.com/office/drawing/2014/main" id="{B845D8AF-F441-47F3-BA81-2071C0224DCE}"/>
              </a:ext>
            </a:extLst>
          </p:cNvPr>
          <p:cNvSpPr/>
          <p:nvPr/>
        </p:nvSpPr>
        <p:spPr>
          <a:xfrm>
            <a:off x="5310992" y="5878437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HC emissions</a:t>
            </a:r>
          </a:p>
        </p:txBody>
      </p:sp>
      <p:sp>
        <p:nvSpPr>
          <p:cNvPr id="142" name="Rounded Rectangle 223">
            <a:extLst>
              <a:ext uri="{FF2B5EF4-FFF2-40B4-BE49-F238E27FC236}">
                <a16:creationId xmlns:a16="http://schemas.microsoft.com/office/drawing/2014/main" id="{BF1E5773-CAB5-4789-A7FC-6A521D8E5214}"/>
              </a:ext>
            </a:extLst>
          </p:cNvPr>
          <p:cNvSpPr/>
          <p:nvPr/>
        </p:nvSpPr>
        <p:spPr>
          <a:xfrm>
            <a:off x="6227261" y="5983887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Rounded Rectangle 221">
            <a:extLst>
              <a:ext uri="{FF2B5EF4-FFF2-40B4-BE49-F238E27FC236}">
                <a16:creationId xmlns:a16="http://schemas.microsoft.com/office/drawing/2014/main" id="{75288604-6B65-46D1-A2F0-BE9815F4F0E6}"/>
              </a:ext>
            </a:extLst>
          </p:cNvPr>
          <p:cNvSpPr/>
          <p:nvPr/>
        </p:nvSpPr>
        <p:spPr>
          <a:xfrm>
            <a:off x="6185315" y="5907687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Rounded Rectangle 222">
            <a:extLst>
              <a:ext uri="{FF2B5EF4-FFF2-40B4-BE49-F238E27FC236}">
                <a16:creationId xmlns:a16="http://schemas.microsoft.com/office/drawing/2014/main" id="{B1193B44-2AF6-4AA9-AA79-F01AB7121601}"/>
              </a:ext>
            </a:extLst>
          </p:cNvPr>
          <p:cNvSpPr/>
          <p:nvPr/>
        </p:nvSpPr>
        <p:spPr>
          <a:xfrm>
            <a:off x="6152458" y="5878437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PM emissions</a:t>
            </a:r>
          </a:p>
        </p:txBody>
      </p:sp>
      <p:sp>
        <p:nvSpPr>
          <p:cNvPr id="148" name="Rounded Rectangle 223">
            <a:extLst>
              <a:ext uri="{FF2B5EF4-FFF2-40B4-BE49-F238E27FC236}">
                <a16:creationId xmlns:a16="http://schemas.microsoft.com/office/drawing/2014/main" id="{9B69FDF2-B496-4959-9584-6E0002832D51}"/>
              </a:ext>
            </a:extLst>
          </p:cNvPr>
          <p:cNvSpPr/>
          <p:nvPr/>
        </p:nvSpPr>
        <p:spPr>
          <a:xfrm>
            <a:off x="1932695" y="5965469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Rounded Rectangle 221">
            <a:extLst>
              <a:ext uri="{FF2B5EF4-FFF2-40B4-BE49-F238E27FC236}">
                <a16:creationId xmlns:a16="http://schemas.microsoft.com/office/drawing/2014/main" id="{483E9840-ACB5-411A-8056-D32BA86AF7F8}"/>
              </a:ext>
            </a:extLst>
          </p:cNvPr>
          <p:cNvSpPr/>
          <p:nvPr/>
        </p:nvSpPr>
        <p:spPr>
          <a:xfrm>
            <a:off x="1890749" y="5889269"/>
            <a:ext cx="738789" cy="466920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52720" rIns="0" bIns="52720" anchor="ctr"/>
          <a:lstStyle/>
          <a:p>
            <a:pPr algn="ctr">
              <a:defRPr/>
            </a:pP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Rounded Rectangle 222">
            <a:extLst>
              <a:ext uri="{FF2B5EF4-FFF2-40B4-BE49-F238E27FC236}">
                <a16:creationId xmlns:a16="http://schemas.microsoft.com/office/drawing/2014/main" id="{D65580C6-E6B8-4F1D-8A8F-B360DDDA84F9}"/>
              </a:ext>
            </a:extLst>
          </p:cNvPr>
          <p:cNvSpPr/>
          <p:nvPr/>
        </p:nvSpPr>
        <p:spPr>
          <a:xfrm>
            <a:off x="1857892" y="5860019"/>
            <a:ext cx="729700" cy="434160"/>
          </a:xfrm>
          <a:prstGeom prst="roundRect">
            <a:avLst/>
          </a:prstGeom>
          <a:ln w="12700"/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52720" rIns="0" bIns="52720" anchor="ctr"/>
          <a:lstStyle/>
          <a:p>
            <a:pPr algn="ctr">
              <a:defRPr/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CO2 emissions</a:t>
            </a:r>
          </a:p>
        </p:txBody>
      </p:sp>
    </p:spTree>
    <p:extLst>
      <p:ext uri="{BB962C8B-B14F-4D97-AF65-F5344CB8AC3E}">
        <p14:creationId xmlns:p14="http://schemas.microsoft.com/office/powerpoint/2010/main" val="970492818"/>
      </p:ext>
    </p:extLst>
  </p:cSld>
  <p:clrMapOvr>
    <a:masterClrMapping/>
  </p:clrMapOvr>
  <p:transition advTm="29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Nonresidential Module</a:t>
            </a:r>
            <a:br>
              <a:rPr lang="en-US" dirty="0"/>
            </a:br>
            <a:r>
              <a:rPr lang="en-US" dirty="0"/>
              <a:t>Methodology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Projects the change in activity in each sector, sub-sector and the corresponding increase in floor-space required to 2050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Determines the current energy intensity for each sector and sub-sector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Identifies applicable efficiency measures and new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Analyzes best policy mix to make investment attractive to private investors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Computes energy consumption and electricity supply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Calculates economic and financial outputs for each sector and sub-sector by year and marginal abatement costs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65540" name="Picture 2" descr="C:\Users\WB264419\Documents\WB_IMF_IndiaLowCarbonGrowth\Report_Sept09\NonRes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850" y="0"/>
            <a:ext cx="450215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806760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Industry Module</a:t>
            </a:r>
            <a:br>
              <a:rPr lang="en-US" dirty="0"/>
            </a:br>
            <a:r>
              <a:rPr lang="en-US" dirty="0"/>
              <a:t>Methodology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400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Develops a demand model for each industry based on national consumption, imports and exports to 2050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Evaluates the needed mix of new and existing plants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Determines the processes used and intermediate products and estimates the current energy intensity and process emissions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Identifies applicable efficiency measures, technologies and process improvements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Analyzes best policy mix to make new plant build and efficiency measures attractive to private investors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Computes energy consumption, process emissions and electricity supply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Calculates economic and financial outputs for each sector and sub-sector by year and marginal abatement costs</a:t>
            </a:r>
          </a:p>
        </p:txBody>
      </p:sp>
      <p:pic>
        <p:nvPicPr>
          <p:cNvPr id="67588" name="Picture 2" descr="C:\Users\WB264419\Documents\WB_IMF_IndiaLowCarbonGrowth\Report_Sept09\Industry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0"/>
            <a:ext cx="439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2123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use of MACC curves to define policy instruments for low carbon growth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30430"/>
            <a:ext cx="7886700" cy="45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6948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8042" y="5638800"/>
            <a:ext cx="4034590" cy="641684"/>
          </a:xfrm>
        </p:spPr>
        <p:txBody>
          <a:bodyPr/>
          <a:lstStyle/>
          <a:p>
            <a:pPr algn="ctr"/>
            <a:r>
              <a:rPr lang="en-US"/>
              <a:t>jarogers@worldbank.org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4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GB" sz="2400" dirty="0"/>
              <a:t>Developed by the World Bank </a:t>
            </a:r>
          </a:p>
          <a:p>
            <a:r>
              <a:rPr lang="en-GB" sz="2400" dirty="0"/>
              <a:t>Excel-based, engineering-style, bottom-up tool with some built-in optimization</a:t>
            </a:r>
          </a:p>
          <a:p>
            <a:r>
              <a:rPr lang="en-GB" sz="2400" dirty="0"/>
              <a:t>A consensus-building tool, designed to be used by multiple stakeholders </a:t>
            </a:r>
          </a:p>
          <a:p>
            <a:r>
              <a:rPr lang="en-GB" sz="2400" dirty="0"/>
              <a:t>Designed to facilitate a transparent sharing of data and assumptions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/>
              <a:t>Energy Forecasting Framework and Emissions Consensus Tool (EFFECT)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5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modules</a:t>
            </a:r>
          </a:p>
        </p:txBody>
      </p:sp>
      <p:pic>
        <p:nvPicPr>
          <p:cNvPr id="4" name="Picture Placeholder 19" descr="p3.0.3.jpg"/>
          <p:cNvPicPr>
            <a:picLocks noChangeAspect="1"/>
          </p:cNvPicPr>
          <p:nvPr/>
        </p:nvPicPr>
        <p:blipFill>
          <a:blip r:embed="rId2" cstate="print"/>
          <a:srcRect l="18" r="18"/>
          <a:stretch>
            <a:fillRect/>
          </a:stretch>
        </p:blipFill>
        <p:spPr bwMode="auto">
          <a:xfrm>
            <a:off x="381000" y="1693862"/>
            <a:ext cx="2771775" cy="1441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Placeholder 18" descr="p3.0.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7" y="3695700"/>
            <a:ext cx="2770188" cy="14398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ext Placeholder 10"/>
          <p:cNvSpPr txBox="1">
            <a:spLocks/>
          </p:cNvSpPr>
          <p:nvPr/>
        </p:nvSpPr>
        <p:spPr bwMode="auto">
          <a:xfrm>
            <a:off x="381000" y="3135312"/>
            <a:ext cx="2771775" cy="428625"/>
          </a:xfrm>
          <a:prstGeom prst="rect">
            <a:avLst/>
          </a:prstGeom>
          <a:solidFill>
            <a:srgbClr val="00B0F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 bwMode="auto">
          <a:xfrm>
            <a:off x="6127750" y="3135312"/>
            <a:ext cx="2771775" cy="428625"/>
          </a:xfrm>
          <a:prstGeom prst="rect">
            <a:avLst/>
          </a:prstGeom>
          <a:solidFill>
            <a:srgbClr val="00B0F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GB" sz="2000" kern="0" dirty="0">
                <a:latin typeface="+mn-lt"/>
              </a:rPr>
              <a:t>Industry</a:t>
            </a:r>
          </a:p>
        </p:txBody>
      </p:sp>
      <p:sp>
        <p:nvSpPr>
          <p:cNvPr id="8" name="Text Placeholder 14"/>
          <p:cNvSpPr txBox="1">
            <a:spLocks/>
          </p:cNvSpPr>
          <p:nvPr/>
        </p:nvSpPr>
        <p:spPr bwMode="auto">
          <a:xfrm>
            <a:off x="3255962" y="3135312"/>
            <a:ext cx="2771775" cy="428625"/>
          </a:xfrm>
          <a:prstGeom prst="rect">
            <a:avLst/>
          </a:prstGeom>
          <a:solidFill>
            <a:srgbClr val="00B0F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GB" sz="2000" kern="0" dirty="0">
                <a:latin typeface="+mn-lt"/>
              </a:rPr>
              <a:t>Power</a:t>
            </a:r>
          </a:p>
        </p:txBody>
      </p:sp>
      <p:sp>
        <p:nvSpPr>
          <p:cNvPr id="9" name="Text Placeholder 11"/>
          <p:cNvSpPr txBox="1">
            <a:spLocks/>
          </p:cNvSpPr>
          <p:nvPr/>
        </p:nvSpPr>
        <p:spPr bwMode="auto">
          <a:xfrm>
            <a:off x="381000" y="5133975"/>
            <a:ext cx="2771775" cy="428625"/>
          </a:xfrm>
          <a:prstGeom prst="rect">
            <a:avLst/>
          </a:prstGeom>
          <a:solidFill>
            <a:srgbClr val="00B0F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GB" sz="2000" kern="0" dirty="0">
                <a:latin typeface="+mn-lt"/>
              </a:rPr>
              <a:t>Households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 bwMode="auto">
          <a:xfrm>
            <a:off x="6127750" y="5133975"/>
            <a:ext cx="2771775" cy="428625"/>
          </a:xfrm>
          <a:prstGeom prst="rect">
            <a:avLst/>
          </a:prstGeom>
          <a:solidFill>
            <a:srgbClr val="00B0F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 algn="ctr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GB" sz="2000" kern="0" dirty="0">
                <a:latin typeface="+mn-lt"/>
              </a:rPr>
              <a:t>Non-residential</a:t>
            </a:r>
          </a:p>
        </p:txBody>
      </p:sp>
      <p:pic>
        <p:nvPicPr>
          <p:cNvPr id="11" name="Picture Placeholder 32" descr="p3.0.1.jpg"/>
          <p:cNvPicPr>
            <a:picLocks noChangeAspect="1"/>
          </p:cNvPicPr>
          <p:nvPr/>
        </p:nvPicPr>
        <p:blipFill>
          <a:blip r:embed="rId4" cstate="print"/>
          <a:srcRect l="18" r="18"/>
          <a:stretch>
            <a:fillRect/>
          </a:stretch>
        </p:blipFill>
        <p:spPr bwMode="auto">
          <a:xfrm>
            <a:off x="3255962" y="1693862"/>
            <a:ext cx="2771775" cy="1441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2" name="Picture Placeholder 36" descr="p3.0.4.jpg"/>
          <p:cNvPicPr>
            <a:picLocks noChangeAspect="1"/>
          </p:cNvPicPr>
          <p:nvPr/>
        </p:nvPicPr>
        <p:blipFill>
          <a:blip r:embed="rId5" cstate="print"/>
          <a:srcRect l="29" r="29"/>
          <a:stretch>
            <a:fillRect/>
          </a:stretch>
        </p:blipFill>
        <p:spPr bwMode="auto">
          <a:xfrm>
            <a:off x="381000" y="3695700"/>
            <a:ext cx="2771775" cy="14398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Placeholder 39" descr="p3.0.2.jpg"/>
          <p:cNvPicPr>
            <a:picLocks noChangeAspect="1"/>
          </p:cNvPicPr>
          <p:nvPr/>
        </p:nvPicPr>
        <p:blipFill>
          <a:blip r:embed="rId6" cstate="print"/>
          <a:srcRect l="18" r="18"/>
          <a:stretch>
            <a:fillRect/>
          </a:stretch>
        </p:blipFill>
        <p:spPr bwMode="auto">
          <a:xfrm>
            <a:off x="6127750" y="1693862"/>
            <a:ext cx="2771775" cy="1441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2775" y="3695700"/>
            <a:ext cx="304879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6379" y="6266060"/>
            <a:ext cx="706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Transport includes road, rail, waterborne, and air transportation of people and goods </a:t>
            </a:r>
          </a:p>
        </p:txBody>
      </p:sp>
    </p:spTree>
    <p:extLst>
      <p:ext uri="{BB962C8B-B14F-4D97-AF65-F5344CB8AC3E}">
        <p14:creationId xmlns:p14="http://schemas.microsoft.com/office/powerpoint/2010/main" val="18008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accent5"/>
                </a:solidFill>
              </a:rPr>
              <a:t>The EFFECT Model</a:t>
            </a:r>
          </a:p>
          <a:p>
            <a:r>
              <a:rPr lang="en-US" sz="2400" dirty="0"/>
              <a:t>Freely downloadable from the World Bank (</a:t>
            </a:r>
            <a:r>
              <a:rPr lang="en-GB" sz="2400" u="sng" dirty="0">
                <a:solidFill>
                  <a:schemeClr val="accent5"/>
                </a:solidFill>
                <a:hlinkClick r:id="rId2"/>
              </a:rPr>
              <a:t>http://esmap.org/EFFECT</a:t>
            </a:r>
            <a:r>
              <a:rPr lang="en-GB" sz="2400" dirty="0">
                <a:solidFill>
                  <a:schemeClr val="accent5"/>
                </a:solidFill>
              </a:rPr>
              <a:t>)</a:t>
            </a:r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/>
              <a:t>Easily customizable to local requirements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dirty="0">
                <a:solidFill>
                  <a:schemeClr val="accent5"/>
                </a:solidFill>
              </a:rPr>
              <a:t>e-Learning Courses</a:t>
            </a:r>
          </a:p>
          <a:p>
            <a:r>
              <a:rPr lang="en-GB" sz="2400" dirty="0"/>
              <a:t>Extensive self-paced training course </a:t>
            </a:r>
            <a:r>
              <a:rPr lang="en-GB" sz="2400" dirty="0">
                <a:solidFill>
                  <a:schemeClr val="accent5"/>
                </a:solidFill>
              </a:rPr>
              <a:t>(</a:t>
            </a:r>
            <a:r>
              <a:rPr lang="en-GB" sz="2400" dirty="0">
                <a:solidFill>
                  <a:schemeClr val="accent5"/>
                </a:solidFill>
                <a:hlinkClick r:id="rId3"/>
              </a:rPr>
              <a:t>https://olc.worldbank.org/content/low-carbon-development-planning-modelling-self-paced)</a:t>
            </a:r>
            <a:r>
              <a:rPr lang="en-GB" sz="2400" dirty="0">
                <a:hlinkClick r:id="rId3"/>
              </a:rPr>
              <a:t>.</a:t>
            </a:r>
            <a:endParaRPr lang="en-US" sz="2400" dirty="0"/>
          </a:p>
          <a:p>
            <a:r>
              <a:rPr lang="en-US" sz="2400" dirty="0"/>
              <a:t>Over </a:t>
            </a:r>
            <a:r>
              <a:rPr lang="en-GB" sz="2400" dirty="0"/>
              <a:t>2000 practitioners trained by the World Bank in facilitated courses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/>
              <a:t>Power Sector</a:t>
            </a:r>
          </a:p>
          <a:p>
            <a:pPr lvl="1"/>
            <a:r>
              <a:rPr lang="en-US" sz="2200" dirty="0"/>
              <a:t>India, Nigeria, Thailand, Philippines, Malaysia, Indonesia, Vietnam</a:t>
            </a:r>
          </a:p>
          <a:p>
            <a:pPr lvl="1"/>
            <a:endParaRPr lang="en-US" sz="1000" b="1" dirty="0"/>
          </a:p>
          <a:p>
            <a:pPr>
              <a:buNone/>
            </a:pPr>
            <a:r>
              <a:rPr lang="en-US" sz="2400" b="1" dirty="0"/>
              <a:t>Transport (on-road)</a:t>
            </a:r>
          </a:p>
          <a:p>
            <a:pPr lvl="1"/>
            <a:r>
              <a:rPr lang="en-US" sz="2200" dirty="0"/>
              <a:t>10 city-level studies: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200" dirty="0"/>
              <a:t>Addis Ababa, Bangkok, Beijing, Chengdu, Guangzhou, </a:t>
            </a:r>
            <a:r>
              <a:rPr lang="it-IT" sz="2200" dirty="0"/>
              <a:t>Hanoi, Ho Chi Minh City</a:t>
            </a:r>
            <a:r>
              <a:rPr lang="en-US" sz="2200" dirty="0"/>
              <a:t>, Jakarta, Manila, Ulaanbaatar</a:t>
            </a:r>
          </a:p>
          <a:p>
            <a:pPr lvl="1"/>
            <a:r>
              <a:rPr lang="en-US" sz="2200" dirty="0"/>
              <a:t>Country-level Low Carbon Development studies:</a:t>
            </a:r>
          </a:p>
          <a:p>
            <a:pPr lvl="2">
              <a:buNone/>
            </a:pPr>
            <a:r>
              <a:rPr lang="en-US" sz="2200" dirty="0"/>
              <a:t>India, Brazil ,Poland,  Georgia, Nigeria, Vietnam, Macedonia</a:t>
            </a:r>
          </a:p>
          <a:p>
            <a:pPr lvl="2">
              <a:buNone/>
            </a:pPr>
            <a:r>
              <a:rPr lang="en-US" sz="2200" dirty="0"/>
              <a:t>Malaysia, Indonesia, Thailand, Philippines</a:t>
            </a:r>
          </a:p>
          <a:p>
            <a:pPr lvl="1" eaLnBrk="1" hangingPunct="1"/>
            <a:endParaRPr lang="en-US" sz="1000" dirty="0"/>
          </a:p>
          <a:p>
            <a:pPr>
              <a:buNone/>
            </a:pPr>
            <a:r>
              <a:rPr lang="en-US" sz="2400" b="1" dirty="0"/>
              <a:t>Household electricity</a:t>
            </a:r>
          </a:p>
          <a:p>
            <a:pPr lvl="1"/>
            <a:r>
              <a:rPr lang="en-US" sz="2200" dirty="0"/>
              <a:t>India, Thailand, Philippines, Malaysia, Indonesia, Vietnam</a:t>
            </a:r>
          </a:p>
          <a:p>
            <a:pPr lvl="1"/>
            <a:endParaRPr lang="en-US" sz="1000" dirty="0"/>
          </a:p>
          <a:p>
            <a:pPr>
              <a:buNone/>
            </a:pPr>
            <a:r>
              <a:rPr lang="en-US" sz="2400" b="1" dirty="0"/>
              <a:t>Nonresidential and Industry</a:t>
            </a:r>
          </a:p>
          <a:p>
            <a:pPr lvl="1"/>
            <a:r>
              <a:rPr lang="en-US" sz="2200" dirty="0"/>
              <a:t>India, Vietnam </a:t>
            </a:r>
          </a:p>
          <a:p>
            <a:pPr lvl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4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Ribbon navigation, analysis and help</a:t>
            </a:r>
          </a:p>
        </p:txBody>
      </p:sp>
      <p:pic>
        <p:nvPicPr>
          <p:cNvPr id="1027" name="Picture 3" descr="C:\Users\WB264419\Documents\ESMAP_WBI_LCGS Learning\Presentations\Power_Eff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79914"/>
            <a:ext cx="9144001" cy="575428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76200" y="1371600"/>
            <a:ext cx="8839200" cy="914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Easy to understand, adaptable, modifiable</a:t>
            </a:r>
          </a:p>
        </p:txBody>
      </p:sp>
      <p:pic>
        <p:nvPicPr>
          <p:cNvPr id="2051" name="Picture 3" descr="C:\Users\WB264419\Documents\ESMAP_WBI_LCGS Learning\Presentations\Power2_Eff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38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0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11841</TotalTime>
  <Words>3070</Words>
  <Application>Microsoft Office PowerPoint</Application>
  <PresentationFormat>On-screen Show (4:3)</PresentationFormat>
  <Paragraphs>695</Paragraphs>
  <Slides>30</Slides>
  <Notes>13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The use of MACC curves to define policy instruments for low carbon growth </vt:lpstr>
      <vt:lpstr>Energy Forecasting Framework and Emissions Consensus Tool (EFFECT)</vt:lpstr>
      <vt:lpstr>Current modules</vt:lpstr>
      <vt:lpstr>EFFECT Ecosystem</vt:lpstr>
      <vt:lpstr>Usage</vt:lpstr>
      <vt:lpstr>PowerPoint Presentation</vt:lpstr>
      <vt:lpstr>PowerPoint Presentation</vt:lpstr>
      <vt:lpstr>Household Module Methodology</vt:lpstr>
      <vt:lpstr>PowerPoint Presentation</vt:lpstr>
      <vt:lpstr>PowerPoint Presentation</vt:lpstr>
      <vt:lpstr>PowerPoint Presentation</vt:lpstr>
      <vt:lpstr>PowerPoint Presentation</vt:lpstr>
      <vt:lpstr>Power Sector Module Methodology</vt:lpstr>
      <vt:lpstr>PowerPoint Presentation</vt:lpstr>
      <vt:lpstr>Currently includes 45 technologies plus an additional 22 off-grid technologies …and easy to add more and modify</vt:lpstr>
      <vt:lpstr>Transport Module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Currently includes:  250 vehicle types/technologies   28 Low Carbon technologies      plus TDM &amp; “soft” measures  …and easy to add more</vt:lpstr>
      <vt:lpstr>PowerPoint Presentation</vt:lpstr>
      <vt:lpstr>PowerPoint Presentation</vt:lpstr>
      <vt:lpstr>PowerPoint Presentation</vt:lpstr>
      <vt:lpstr>Nonresidential Module Methodology</vt:lpstr>
      <vt:lpstr>Industry Module Methodology</vt:lpstr>
      <vt:lpstr>Thank You</vt:lpstr>
    </vt:vector>
  </TitlesOfParts>
  <Company>KAI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Andres Pascual</dc:creator>
  <cp:lastModifiedBy>John Rogers</cp:lastModifiedBy>
  <cp:revision>575</cp:revision>
  <dcterms:created xsi:type="dcterms:W3CDTF">2005-01-06T11:31:44Z</dcterms:created>
  <dcterms:modified xsi:type="dcterms:W3CDTF">2020-05-22T21:46:10Z</dcterms:modified>
</cp:coreProperties>
</file>